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3"/>
  </p:notesMasterIdLst>
  <p:sldIdLst>
    <p:sldId id="256" r:id="rId2"/>
    <p:sldId id="269" r:id="rId3"/>
    <p:sldId id="257" r:id="rId4"/>
    <p:sldId id="270" r:id="rId5"/>
    <p:sldId id="258" r:id="rId6"/>
    <p:sldId id="271" r:id="rId7"/>
    <p:sldId id="259" r:id="rId8"/>
    <p:sldId id="272" r:id="rId9"/>
    <p:sldId id="273" r:id="rId10"/>
    <p:sldId id="260" r:id="rId11"/>
    <p:sldId id="261" r:id="rId12"/>
    <p:sldId id="262" r:id="rId13"/>
    <p:sldId id="263" r:id="rId14"/>
    <p:sldId id="264" r:id="rId15"/>
    <p:sldId id="265" r:id="rId16"/>
    <p:sldId id="274" r:id="rId17"/>
    <p:sldId id="266" r:id="rId18"/>
    <p:sldId id="267" r:id="rId19"/>
    <p:sldId id="275" r:id="rId20"/>
    <p:sldId id="276" r:id="rId21"/>
    <p:sldId id="268" r:id="rId22"/>
  </p:sldIdLst>
  <p:sldSz cx="9144000" cy="51847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5233E45-67A3-42E4-8CDB-28486D56636F}">
  <a:tblStyle styleId="{85233E45-67A3-42E4-8CDB-28486D5663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168" y="-96"/>
      </p:cViewPr>
      <p:guideLst>
        <p:guide orient="horz" pos="1633"/>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49071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5dcdcddf_0_16: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85dcdcdd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285dcdcddf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c6719bc9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5c6719bc94_0_15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c6719bc9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1" name="Google Shape;281;g5c6719bc94_0_10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c6719bc9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I would like to use this opportunity to remind all of you about your responsibilities to prevent sexual exploitation and abuse in USAID-funded programming.</a:t>
            </a:r>
            <a:endParaRPr/>
          </a:p>
          <a:p>
            <a:pPr marL="0" lvl="0" indent="0" algn="l" rtl="0">
              <a:spcBef>
                <a:spcPts val="0"/>
              </a:spcBef>
              <a:spcAft>
                <a:spcPts val="0"/>
              </a:spcAft>
              <a:buNone/>
            </a:pPr>
            <a:endParaRPr/>
          </a:p>
        </p:txBody>
      </p:sp>
      <p:sp>
        <p:nvSpPr>
          <p:cNvPr id="287" name="Google Shape;287;g5c6719bc94_0_5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6719bc94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4" name="Google Shape;294;g5c6719bc94_0_12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c6719bc9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5c6719bc94_0_12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c6719bc9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Codes of conduct for all USAID implementing partner employees must meet internationally recognized standards on preventing sexual exploitation and abuse, namely the six core principles of the Inter-Agency Standing Committee (IASC) Protection from Sexual Exploitation and Abuse Task Force.</a:t>
            </a:r>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Sexual exploitation and abuse by humanitarian workers constitute acts of gross misconduct and are therefore grounds for termination of employment.</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Sexual activity with children (persons under the age of 18) is prohibited regardless of the age of majority or age of consent locally. Mistaken belief regarding the age of a child is not a defence.</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Exchange of money, employment, goods, or services for sex, including sexual favours or other forms of humiliating, degrading or exploitative behaviour is prohibited. This includes exchange of assistance that is due to beneficiaries.</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Sexual relationships between humanitarian workers and beneficiaries are strongly discouraged since they are based on inherently unequal power dynamics. Such relationships undermine the credibility and integrity of humanitarian aid work.</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Where a humanitarian worker develops concerns or suspicions regarding sexual abuse or exploitation by a fellow worker, whether in the same agency or not, he or she must report such concerns via established agency reporting mechanisms.</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Humanitarian workers are obliged to create and maintain an environment which prevents sexual exploitation and abuse and promotes the implementation of their code of conduct. Managers at all levels have particular responsibilities to support and develop systems which maintain this environment.</a:t>
            </a:r>
            <a:endParaRPr/>
          </a:p>
          <a:p>
            <a:pPr marL="457200" lvl="0" indent="-317500" algn="l" rtl="0">
              <a:spcBef>
                <a:spcPts val="0"/>
              </a:spcBef>
              <a:spcAft>
                <a:spcPts val="0"/>
              </a:spcAft>
              <a:buSzPts val="1400"/>
              <a:buChar char="●"/>
            </a:pPr>
            <a:r>
              <a:rPr lang="en-US"/>
              <a:t>Last year, we updated our grant standard provisions and contract clauses to clarify that codes of conduct for all USAID implementing partner employees must meet internationally-recognized standards on preventing sexual exploitation and abuse</a:t>
            </a:r>
            <a:endParaRPr/>
          </a:p>
          <a:p>
            <a:pPr marL="457200" lvl="0" indent="-317500" algn="l" rtl="0">
              <a:spcBef>
                <a:spcPts val="0"/>
              </a:spcBef>
              <a:spcAft>
                <a:spcPts val="0"/>
              </a:spcAft>
              <a:buSzPts val="1400"/>
              <a:buChar char="●"/>
            </a:pPr>
            <a:r>
              <a:rPr lang="en-US"/>
              <a:t>This update was consistent with existing requirements for any organization that receives International Disaster Assistance, Transition Initiative, or Title II Food for Peace funding from USAID, which mandate a written code of conduct consistent with the IASC principles.</a:t>
            </a:r>
            <a:endParaRPr/>
          </a:p>
        </p:txBody>
      </p:sp>
      <p:sp>
        <p:nvSpPr>
          <p:cNvPr id="308" name="Google Shape;308;g5c6719bc94_0_5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c6719bc9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Codes of conduct for all USAID implementing partner employees must meet internationally recognized standards on preventing sexual exploitation and abuse, namely the six core principles of the Inter-Agency Standing Committee (IASC) Protection from Sexual Exploitation and Abuse Task Force.</a:t>
            </a:r>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Sexual exploitation and abuse by humanitarian workers constitute acts of gross misconduct and are therefore grounds for termination of employment.</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Sexual activity with children (persons under the age of 18) is prohibited regardless of the age of majority or age of consent locally. Mistaken belief regarding the age of a child is not a defence.</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Exchange of money, employment, goods, or services for sex, including sexual favours or other forms of humiliating, degrading or exploitative behaviour is prohibited. This includes exchange of assistance that is due to beneficiaries.</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Sexual relationships between humanitarian workers and beneficiaries are strongly discouraged since they are based on inherently unequal power dynamics. Such relationships undermine the credibility and integrity of humanitarian aid work.</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Where a humanitarian worker develops concerns or suspicions regarding sexual abuse or exploitation by a fellow worker, whether in the same agency or not, he or she must report such concerns via established agency reporting mechanisms.</a:t>
            </a:r>
            <a:endParaRPr>
              <a:solidFill>
                <a:srgbClr val="4A4A4A"/>
              </a:solidFill>
            </a:endParaRPr>
          </a:p>
          <a:p>
            <a:pPr marL="914400" lvl="1" indent="-304800" algn="l" rtl="0">
              <a:lnSpc>
                <a:spcPct val="115000"/>
              </a:lnSpc>
              <a:spcBef>
                <a:spcPts val="0"/>
              </a:spcBef>
              <a:spcAft>
                <a:spcPts val="0"/>
              </a:spcAft>
              <a:buClr>
                <a:srgbClr val="4A4A4A"/>
              </a:buClr>
              <a:buSzPts val="1200"/>
              <a:buFont typeface="Calibri"/>
              <a:buChar char="○"/>
            </a:pPr>
            <a:r>
              <a:rPr lang="en-US">
                <a:solidFill>
                  <a:srgbClr val="4A4A4A"/>
                </a:solidFill>
              </a:rPr>
              <a:t>Humanitarian workers are obliged to create and maintain an environment which prevents sexual exploitation and abuse and promotes the implementation of their code of conduct. Managers at all levels have particular responsibilities to support and develop systems which maintain this environment.</a:t>
            </a:r>
            <a:endParaRPr/>
          </a:p>
          <a:p>
            <a:pPr marL="457200" lvl="0" indent="-317500" algn="l" rtl="0">
              <a:spcBef>
                <a:spcPts val="0"/>
              </a:spcBef>
              <a:spcAft>
                <a:spcPts val="0"/>
              </a:spcAft>
              <a:buSzPts val="1400"/>
              <a:buChar char="●"/>
            </a:pPr>
            <a:r>
              <a:rPr lang="en-US"/>
              <a:t>Last year, we updated our grant standard provisions and contract clauses to clarify that codes of conduct for all USAID implementing partner employees must meet internationally-recognized standards on preventing sexual exploitation and abuse</a:t>
            </a:r>
            <a:endParaRPr/>
          </a:p>
          <a:p>
            <a:pPr marL="457200" lvl="0" indent="-317500" algn="l" rtl="0">
              <a:spcBef>
                <a:spcPts val="0"/>
              </a:spcBef>
              <a:spcAft>
                <a:spcPts val="0"/>
              </a:spcAft>
              <a:buSzPts val="1400"/>
              <a:buChar char="●"/>
            </a:pPr>
            <a:r>
              <a:rPr lang="en-US"/>
              <a:t>This update was consistent with existing requirements for any organization that receives International Disaster Assistance, Transition Initiative, or Title II Food for Peace funding from USAID, which mandate a written code of conduct consistent with the IASC principles.</a:t>
            </a:r>
            <a:endParaRPr/>
          </a:p>
        </p:txBody>
      </p:sp>
      <p:sp>
        <p:nvSpPr>
          <p:cNvPr id="308" name="Google Shape;308;g5c6719bc94_0_5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c6719bc9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5c6719bc94_0_6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c6719bc9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Policies</a:t>
            </a:r>
            <a:endParaRPr b="1"/>
          </a:p>
          <a:p>
            <a:pPr marL="457200" lvl="0" indent="-317500" algn="l" rtl="0">
              <a:spcBef>
                <a:spcPts val="0"/>
              </a:spcBef>
              <a:spcAft>
                <a:spcPts val="0"/>
              </a:spcAft>
              <a:buSzPts val="1400"/>
              <a:buChar char="●"/>
            </a:pPr>
            <a:r>
              <a:rPr lang="en-US"/>
              <a:t>Additional tools and guides will accompany both policies to help translate them into direct action.</a:t>
            </a:r>
            <a:endParaRPr/>
          </a:p>
          <a:p>
            <a:pPr marL="457200" lvl="0" indent="-317500" algn="l" rtl="0">
              <a:spcBef>
                <a:spcPts val="0"/>
              </a:spcBef>
              <a:spcAft>
                <a:spcPts val="0"/>
              </a:spcAft>
              <a:buSzPts val="1400"/>
              <a:buChar char="●"/>
            </a:pPr>
            <a:r>
              <a:rPr lang="en-US"/>
              <a:t>USAID will also consult closely and meaningfully with a wide range of stakeholders, including implementing partners, to make sure these policies are rigorous and responsive to evolving needs on the ground.</a:t>
            </a:r>
            <a:endParaRPr/>
          </a:p>
          <a:p>
            <a:pPr marL="0" lvl="0" indent="0" algn="l" rtl="0">
              <a:spcBef>
                <a:spcPts val="0"/>
              </a:spcBef>
              <a:spcAft>
                <a:spcPts val="0"/>
              </a:spcAft>
              <a:buNone/>
            </a:pPr>
            <a:endParaRPr/>
          </a:p>
        </p:txBody>
      </p:sp>
      <p:sp>
        <p:nvSpPr>
          <p:cNvPr id="322" name="Google Shape;322;g5c6719bc94_0_3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c6719bc9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Policies</a:t>
            </a:r>
            <a:endParaRPr b="1"/>
          </a:p>
          <a:p>
            <a:pPr marL="457200" lvl="0" indent="-317500" algn="l" rtl="0">
              <a:spcBef>
                <a:spcPts val="0"/>
              </a:spcBef>
              <a:spcAft>
                <a:spcPts val="0"/>
              </a:spcAft>
              <a:buSzPts val="1400"/>
              <a:buChar char="●"/>
            </a:pPr>
            <a:r>
              <a:rPr lang="en-US"/>
              <a:t>Additional tools and guides will accompany both policies to help translate them into direct action.</a:t>
            </a:r>
            <a:endParaRPr/>
          </a:p>
          <a:p>
            <a:pPr marL="457200" lvl="0" indent="-317500" algn="l" rtl="0">
              <a:spcBef>
                <a:spcPts val="0"/>
              </a:spcBef>
              <a:spcAft>
                <a:spcPts val="0"/>
              </a:spcAft>
              <a:buSzPts val="1400"/>
              <a:buChar char="●"/>
            </a:pPr>
            <a:r>
              <a:rPr lang="en-US"/>
              <a:t>USAID will also consult closely and meaningfully with a wide range of stakeholders, including implementing partners, to make sure these policies are rigorous and responsive to evolving needs on the ground.</a:t>
            </a:r>
            <a:endParaRPr/>
          </a:p>
          <a:p>
            <a:pPr marL="0" lvl="0" indent="0" algn="l" rtl="0">
              <a:spcBef>
                <a:spcPts val="0"/>
              </a:spcBef>
              <a:spcAft>
                <a:spcPts val="0"/>
              </a:spcAft>
              <a:buNone/>
            </a:pPr>
            <a:endParaRPr/>
          </a:p>
        </p:txBody>
      </p:sp>
      <p:sp>
        <p:nvSpPr>
          <p:cNvPr id="322" name="Google Shape;322;g5c6719bc94_0_3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5dcdcddf_0_1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85dcdcdd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285dcdcddf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c6719bc9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Policies</a:t>
            </a:r>
            <a:endParaRPr b="1"/>
          </a:p>
          <a:p>
            <a:pPr marL="457200" lvl="0" indent="-317500" algn="l" rtl="0">
              <a:spcBef>
                <a:spcPts val="0"/>
              </a:spcBef>
              <a:spcAft>
                <a:spcPts val="0"/>
              </a:spcAft>
              <a:buSzPts val="1400"/>
              <a:buChar char="●"/>
            </a:pPr>
            <a:r>
              <a:rPr lang="en-US"/>
              <a:t>Additional tools and guides will accompany both policies to help translate them into direct action.</a:t>
            </a:r>
            <a:endParaRPr/>
          </a:p>
          <a:p>
            <a:pPr marL="457200" lvl="0" indent="-317500" algn="l" rtl="0">
              <a:spcBef>
                <a:spcPts val="0"/>
              </a:spcBef>
              <a:spcAft>
                <a:spcPts val="0"/>
              </a:spcAft>
              <a:buSzPts val="1400"/>
              <a:buChar char="●"/>
            </a:pPr>
            <a:r>
              <a:rPr lang="en-US"/>
              <a:t>USAID will also consult closely and meaningfully with a wide range of stakeholders, including implementing partners, to make sure these policies are rigorous and responsive to evolving needs on the ground.</a:t>
            </a:r>
            <a:endParaRPr/>
          </a:p>
          <a:p>
            <a:pPr marL="0" lvl="0" indent="0" algn="l" rtl="0">
              <a:spcBef>
                <a:spcPts val="0"/>
              </a:spcBef>
              <a:spcAft>
                <a:spcPts val="0"/>
              </a:spcAft>
              <a:buNone/>
            </a:pPr>
            <a:endParaRPr/>
          </a:p>
        </p:txBody>
      </p:sp>
      <p:sp>
        <p:nvSpPr>
          <p:cNvPr id="322" name="Google Shape;322;g5c6719bc94_0_3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c6719bc94_0_88: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c6719bc9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US"/>
              <a:t>As the frontline implementers of USAID programming, all of you—and your sub-contractors and sub-grantees—have a solemn responsibility to protect our beneficiaries.</a:t>
            </a:r>
            <a:endParaRPr/>
          </a:p>
          <a:p>
            <a:pPr marL="457200" lvl="0" indent="-317500" algn="l" rtl="0">
              <a:spcBef>
                <a:spcPts val="0"/>
              </a:spcBef>
              <a:spcAft>
                <a:spcPts val="0"/>
              </a:spcAft>
              <a:buClr>
                <a:schemeClr val="dk1"/>
              </a:buClr>
              <a:buSzPts val="1400"/>
              <a:buChar char="●"/>
            </a:pPr>
            <a:r>
              <a:rPr lang="en-US"/>
              <a:t>I would like to use the remainder of our time today to open the floor up to thoughts and feedback, particularly around how we can work together to build capacity and strengthen protections around preventing sexual exploitation and abuse.</a:t>
            </a:r>
            <a:endParaRPr/>
          </a:p>
          <a:p>
            <a:pPr marL="457200" lvl="0" indent="-317500" algn="l" rtl="0">
              <a:spcBef>
                <a:spcPts val="0"/>
              </a:spcBef>
              <a:spcAft>
                <a:spcPts val="0"/>
              </a:spcAft>
              <a:buClr>
                <a:schemeClr val="dk1"/>
              </a:buClr>
              <a:buSzPts val="1400"/>
              <a:buChar char="●"/>
            </a:pPr>
            <a:r>
              <a:rPr lang="en-US"/>
              <a:t>Please share what your organizations are doing in this space. What is working? Where are areas for improvement? How can we at USAID better tailor our approach to on-the-ground needs?</a:t>
            </a:r>
            <a:endParaRPr/>
          </a:p>
          <a:p>
            <a:pPr marL="457200" lvl="0" indent="-317500" algn="l" rtl="0">
              <a:spcBef>
                <a:spcPts val="0"/>
              </a:spcBef>
              <a:spcAft>
                <a:spcPts val="0"/>
              </a:spcAft>
              <a:buClr>
                <a:schemeClr val="dk1"/>
              </a:buClr>
              <a:buSzPts val="1400"/>
              <a:buChar char="●"/>
            </a:pPr>
            <a:r>
              <a:rPr lang="en-US"/>
              <a:t>We will capture your feedback and incorporate it into USAID’s ongoing efforts.</a:t>
            </a:r>
            <a:endParaRPr/>
          </a:p>
          <a:p>
            <a:pPr marL="457200" lvl="0" indent="-317500" algn="l" rtl="0">
              <a:spcBef>
                <a:spcPts val="0"/>
              </a:spcBef>
              <a:spcAft>
                <a:spcPts val="0"/>
              </a:spcAft>
              <a:buClr>
                <a:schemeClr val="dk1"/>
              </a:buClr>
              <a:buSzPts val="1400"/>
              <a:buChar char="●"/>
            </a:pPr>
            <a:r>
              <a:rPr lang="en-US"/>
              <a:t>Thank you for your time and help.</a:t>
            </a:r>
            <a:endParaRPr/>
          </a:p>
        </p:txBody>
      </p:sp>
      <p:sp>
        <p:nvSpPr>
          <p:cNvPr id="330" name="Google Shape;330;g5c6719bc94_0_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c6719bc9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Action Alliance for Preventing Sexual Misconduct (AAPSM):</a:t>
            </a:r>
            <a:endParaRPr b="1"/>
          </a:p>
          <a:p>
            <a:pPr marL="457200" lvl="0" indent="-317500" algn="l" rtl="0">
              <a:spcBef>
                <a:spcPts val="0"/>
              </a:spcBef>
              <a:spcAft>
                <a:spcPts val="0"/>
              </a:spcAft>
              <a:buSzPts val="1400"/>
              <a:buChar char="●"/>
            </a:pPr>
            <a:r>
              <a:rPr lang="en-US"/>
              <a:t>In March 2018, Administrator Green launched the Action Alliance for Preventing Sexual Misconduct, or “AAPSM.”</a:t>
            </a:r>
            <a:endParaRPr/>
          </a:p>
          <a:p>
            <a:pPr marL="457200" lvl="0" indent="-317500" algn="l" rtl="0">
              <a:spcBef>
                <a:spcPts val="0"/>
              </a:spcBef>
              <a:spcAft>
                <a:spcPts val="0"/>
              </a:spcAft>
              <a:buSzPts val="1400"/>
              <a:buChar char="●"/>
            </a:pPr>
            <a:r>
              <a:rPr lang="en-US"/>
              <a:t>The Action Alliance is an intra-agency working group charged with leading USAID’s efforts to improve prevention and response to sexual misconduct—both in Washington and here in our Mission.</a:t>
            </a:r>
            <a:endParaRPr/>
          </a:p>
          <a:p>
            <a:pPr marL="457200" lvl="0" indent="-317500" algn="l" rtl="0">
              <a:spcBef>
                <a:spcPts val="0"/>
              </a:spcBef>
              <a:spcAft>
                <a:spcPts val="0"/>
              </a:spcAft>
              <a:buSzPts val="1400"/>
              <a:buChar char="●"/>
            </a:pPr>
            <a:r>
              <a:rPr lang="en-US"/>
              <a:t>USAID, through the AAPSM, is taking steps to ensure that allegations of sexual harassment, exploitation, and abuse within USAID’s workplace and programs are reported immediately and addressed appropriately. </a:t>
            </a:r>
            <a:endParaRPr/>
          </a:p>
          <a:p>
            <a:pPr marL="457200" lvl="0" indent="-317500" algn="l" rtl="0">
              <a:spcBef>
                <a:spcPts val="0"/>
              </a:spcBef>
              <a:spcAft>
                <a:spcPts val="0"/>
              </a:spcAft>
              <a:buSzPts val="1400"/>
              <a:buChar char="●"/>
            </a:pPr>
            <a:r>
              <a:rPr lang="en-US"/>
              <a:t>I convened a similar meeting last year, shortly after the AAPSM’s launch, to discuss these issues with you, our key partners.</a:t>
            </a:r>
            <a:endParaRPr/>
          </a:p>
          <a:p>
            <a:pPr marL="0" lvl="0" indent="0" algn="l" rtl="0">
              <a:spcBef>
                <a:spcPts val="0"/>
              </a:spcBef>
              <a:spcAft>
                <a:spcPts val="0"/>
              </a:spcAft>
              <a:buNone/>
            </a:pPr>
            <a:endParaRPr/>
          </a:p>
          <a:p>
            <a:pPr marL="0" lvl="0" indent="0" algn="l" rtl="0">
              <a:spcBef>
                <a:spcPts val="0"/>
              </a:spcBef>
              <a:spcAft>
                <a:spcPts val="0"/>
              </a:spcAft>
              <a:buNone/>
            </a:pPr>
            <a:r>
              <a:rPr lang="en-US" b="1"/>
              <a:t>Core Message:</a:t>
            </a:r>
            <a:endParaRPr b="1"/>
          </a:p>
          <a:p>
            <a:pPr marL="0" lvl="0" indent="0" algn="l" rtl="0">
              <a:spcBef>
                <a:spcPts val="0"/>
              </a:spcBef>
              <a:spcAft>
                <a:spcPts val="0"/>
              </a:spcAft>
              <a:buNone/>
            </a:pPr>
            <a:r>
              <a:rPr lang="en-US"/>
              <a:t>This means that USAID strictly prohibits sexual misconduct, including harassment, exploitation, or abuse of any kind among USAID staff or implementing partners. USAID affirms that sexual misconduct is counter to our Agency’s core values, and the Agency will take necessary steps to prevent and address sexual misconduct within its workforce and programs, while also accounting for the needs of survivors.</a:t>
            </a:r>
            <a:endParaRPr/>
          </a:p>
        </p:txBody>
      </p:sp>
      <p:sp>
        <p:nvSpPr>
          <p:cNvPr id="251" name="Google Shape;251;g5c6719bc94_0_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c6719bc9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Action Alliance for Preventing Sexual Misconduct (AAPSM):</a:t>
            </a:r>
            <a:endParaRPr b="1"/>
          </a:p>
          <a:p>
            <a:pPr marL="457200" lvl="0" indent="-317500" algn="l" rtl="0">
              <a:spcBef>
                <a:spcPts val="0"/>
              </a:spcBef>
              <a:spcAft>
                <a:spcPts val="0"/>
              </a:spcAft>
              <a:buSzPts val="1400"/>
              <a:buChar char="●"/>
            </a:pPr>
            <a:r>
              <a:rPr lang="en-US"/>
              <a:t>In March 2018, Administrator Green launched the Action Alliance for Preventing Sexual Misconduct, or “AAPSM.”</a:t>
            </a:r>
            <a:endParaRPr/>
          </a:p>
          <a:p>
            <a:pPr marL="457200" lvl="0" indent="-317500" algn="l" rtl="0">
              <a:spcBef>
                <a:spcPts val="0"/>
              </a:spcBef>
              <a:spcAft>
                <a:spcPts val="0"/>
              </a:spcAft>
              <a:buSzPts val="1400"/>
              <a:buChar char="●"/>
            </a:pPr>
            <a:r>
              <a:rPr lang="en-US"/>
              <a:t>The Action Alliance is an intra-agency working group charged with leading USAID’s efforts to improve prevention and response to sexual misconduct—both in Washington and here in our Mission.</a:t>
            </a:r>
            <a:endParaRPr/>
          </a:p>
          <a:p>
            <a:pPr marL="457200" lvl="0" indent="-317500" algn="l" rtl="0">
              <a:spcBef>
                <a:spcPts val="0"/>
              </a:spcBef>
              <a:spcAft>
                <a:spcPts val="0"/>
              </a:spcAft>
              <a:buSzPts val="1400"/>
              <a:buChar char="●"/>
            </a:pPr>
            <a:r>
              <a:rPr lang="en-US"/>
              <a:t>USAID, through the AAPSM, is taking steps to ensure that allegations of sexual harassment, exploitation, and abuse within USAID’s workplace and programs are reported immediately and addressed appropriately. </a:t>
            </a:r>
            <a:endParaRPr/>
          </a:p>
          <a:p>
            <a:pPr marL="457200" lvl="0" indent="-317500" algn="l" rtl="0">
              <a:spcBef>
                <a:spcPts val="0"/>
              </a:spcBef>
              <a:spcAft>
                <a:spcPts val="0"/>
              </a:spcAft>
              <a:buSzPts val="1400"/>
              <a:buChar char="●"/>
            </a:pPr>
            <a:r>
              <a:rPr lang="en-US"/>
              <a:t>I convened a similar meeting last year, shortly after the AAPSM’s launch, to discuss these issues with you, our key partners.</a:t>
            </a:r>
            <a:endParaRPr/>
          </a:p>
          <a:p>
            <a:pPr marL="0" lvl="0" indent="0" algn="l" rtl="0">
              <a:spcBef>
                <a:spcPts val="0"/>
              </a:spcBef>
              <a:spcAft>
                <a:spcPts val="0"/>
              </a:spcAft>
              <a:buNone/>
            </a:pPr>
            <a:endParaRPr/>
          </a:p>
          <a:p>
            <a:pPr marL="0" lvl="0" indent="0" algn="l" rtl="0">
              <a:spcBef>
                <a:spcPts val="0"/>
              </a:spcBef>
              <a:spcAft>
                <a:spcPts val="0"/>
              </a:spcAft>
              <a:buNone/>
            </a:pPr>
            <a:r>
              <a:rPr lang="en-US" b="1"/>
              <a:t>Core Message:</a:t>
            </a:r>
            <a:endParaRPr b="1"/>
          </a:p>
          <a:p>
            <a:pPr marL="0" lvl="0" indent="0" algn="l" rtl="0">
              <a:spcBef>
                <a:spcPts val="0"/>
              </a:spcBef>
              <a:spcAft>
                <a:spcPts val="0"/>
              </a:spcAft>
              <a:buNone/>
            </a:pPr>
            <a:r>
              <a:rPr lang="en-US"/>
              <a:t>This means that USAID strictly prohibits sexual misconduct, including harassment, exploitation, or abuse of any kind among USAID staff or implementing partners. USAID affirms that sexual misconduct is counter to our Agency’s core values, and the Agency will take necessary steps to prevent and address sexual misconduct within its workforce and programs, while also accounting for the needs of survivors.</a:t>
            </a:r>
            <a:endParaRPr/>
          </a:p>
        </p:txBody>
      </p:sp>
      <p:sp>
        <p:nvSpPr>
          <p:cNvPr id="251" name="Google Shape;251;g5c6719bc94_0_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c6719bc9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c6719bc94_0_1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c6719bc9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c6719bc94_0_1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c6f550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5c6f550679_0_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c6719bc9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5c6719bc94_0_15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c6719bc9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5c6719bc94_0_15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152400" y="153988"/>
            <a:ext cx="8773789" cy="4866559"/>
          </a:xfrm>
          <a:prstGeom prst="rect">
            <a:avLst/>
          </a:prstGeom>
          <a:noFill/>
          <a:ln>
            <a:noFill/>
          </a:ln>
        </p:spPr>
      </p:pic>
      <p:sp>
        <p:nvSpPr>
          <p:cNvPr id="18" name="Google Shape;18;p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 name="Google Shape;19;p2"/>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0" name="Google Shape;20;p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2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2"/>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23" name="Google Shape;23;p2"/>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2"/>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chemeClr val="lt1"/>
              </a:buClr>
              <a:buSzPts val="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25" name="Google Shape;25;p2"/>
          <p:cNvPicPr preferRelativeResize="0"/>
          <p:nvPr/>
        </p:nvPicPr>
        <p:blipFill rotWithShape="1">
          <a:blip r:embed="rId3">
            <a:alphaModFix/>
          </a:blip>
          <a:srcRect/>
          <a:stretch/>
        </p:blipFill>
        <p:spPr>
          <a:xfrm>
            <a:off x="684768" y="569937"/>
            <a:ext cx="1354721" cy="410193"/>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6" name="Google Shape;86;p11"/>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7" name="Google Shape;87;p11"/>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Google Shape;88;p11"/>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9" name="Google Shape;89;p1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1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91"/>
        <p:cNvGrpSpPr/>
        <p:nvPr/>
      </p:nvGrpSpPr>
      <p:grpSpPr>
        <a:xfrm>
          <a:off x="0" y="0"/>
          <a:ext cx="0" cy="0"/>
          <a:chOff x="0" y="0"/>
          <a:chExt cx="0" cy="0"/>
        </a:xfrm>
      </p:grpSpPr>
      <p:sp>
        <p:nvSpPr>
          <p:cNvPr id="92" name="Google Shape;92;p12"/>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3" name="Google Shape;93;p1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Google Shape;94;p1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2"/>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6" name="Google Shape;96;p12"/>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7"/>
        <p:cNvGrpSpPr/>
        <p:nvPr/>
      </p:nvGrpSpPr>
      <p:grpSpPr>
        <a:xfrm>
          <a:off x="0" y="0"/>
          <a:ext cx="0" cy="0"/>
          <a:chOff x="0" y="0"/>
          <a:chExt cx="0" cy="0"/>
        </a:xfrm>
      </p:grpSpPr>
      <p:sp>
        <p:nvSpPr>
          <p:cNvPr id="98" name="Google Shape;98;p1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9" name="Google Shape;99;p13"/>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00" name="Google Shape;100;p1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13"/>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2" name="Google Shape;102;p13"/>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05" name="Google Shape;105;p14"/>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06" name="Google Shape;106;p14"/>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07" name="Google Shape;107;p14"/>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08" name="Google Shape;108;p1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2" name="Google Shape;112;p15"/>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3" name="Google Shape;113;p15"/>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4" name="Google Shape;114;p15"/>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5" name="Google Shape;115;p1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5"/>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7" name="Google Shape;117;p1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8"/>
        <p:cNvGrpSpPr/>
        <p:nvPr/>
      </p:nvGrpSpPr>
      <p:grpSpPr>
        <a:xfrm>
          <a:off x="0" y="0"/>
          <a:ext cx="0" cy="0"/>
          <a:chOff x="0" y="0"/>
          <a:chExt cx="0" cy="0"/>
        </a:xfrm>
      </p:grpSpPr>
      <p:sp>
        <p:nvSpPr>
          <p:cNvPr id="119" name="Google Shape;119;p16"/>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0" name="Google Shape;120;p1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1" name="Google Shape;121;p16"/>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2" name="Google Shape;122;p16"/>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3" name="Google Shape;123;p1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1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5" name="Google Shape;125;p1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6"/>
        <p:cNvGrpSpPr/>
        <p:nvPr/>
      </p:nvGrpSpPr>
      <p:grpSpPr>
        <a:xfrm>
          <a:off x="0" y="0"/>
          <a:ext cx="0" cy="0"/>
          <a:chOff x="0" y="0"/>
          <a:chExt cx="0" cy="0"/>
        </a:xfrm>
      </p:grpSpPr>
      <p:sp>
        <p:nvSpPr>
          <p:cNvPr id="127" name="Google Shape;127;p17"/>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8" name="Google Shape;128;p1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9" name="Google Shape;129;p1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1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1" name="Google Shape;131;p1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2" name="Google Shape;132;p17"/>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33"/>
        <p:cNvGrpSpPr/>
        <p:nvPr/>
      </p:nvGrpSpPr>
      <p:grpSpPr>
        <a:xfrm>
          <a:off x="0" y="0"/>
          <a:ext cx="0" cy="0"/>
          <a:chOff x="0" y="0"/>
          <a:chExt cx="0" cy="0"/>
        </a:xfrm>
      </p:grpSpPr>
      <p:sp>
        <p:nvSpPr>
          <p:cNvPr id="134" name="Google Shape;134;p18"/>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5" name="Google Shape;135;p1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6" name="Google Shape;136;p1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1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8" name="Google Shape;138;p18"/>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1" name="Google Shape;141;p19"/>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2" name="Google Shape;142;p1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19"/>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2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4" name="Google Shape;144;p19"/>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145" name="Google Shape;145;p1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146" name="Google Shape;146;p19"/>
          <p:cNvPicPr preferRelativeResize="0"/>
          <p:nvPr/>
        </p:nvPicPr>
        <p:blipFill rotWithShape="1">
          <a:blip r:embed="rId2">
            <a:alphaModFix/>
          </a:blip>
          <a:srcRect/>
          <a:stretch/>
        </p:blipFill>
        <p:spPr>
          <a:xfrm>
            <a:off x="684768" y="569937"/>
            <a:ext cx="1354721" cy="410193"/>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2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Google Shape;149;p20"/>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50" name="Google Shape;150;p20"/>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51" name="Google Shape;151;p2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20"/>
          <p:cNvPicPr preferRelativeResize="0"/>
          <p:nvPr/>
        </p:nvPicPr>
        <p:blipFill rotWithShape="1">
          <a:blip r:embed="rId2">
            <a:alphaModFix/>
          </a:blip>
          <a:srcRect/>
          <a:stretch/>
        </p:blipFill>
        <p:spPr>
          <a:xfrm>
            <a:off x="684768" y="4344987"/>
            <a:ext cx="1354721" cy="410193"/>
          </a:xfrm>
          <a:prstGeom prst="rect">
            <a:avLst/>
          </a:prstGeom>
          <a:noFill/>
          <a:ln>
            <a:noFill/>
          </a:ln>
        </p:spPr>
      </p:pic>
      <p:cxnSp>
        <p:nvCxnSpPr>
          <p:cNvPr id="153" name="Google Shape;153;p20"/>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2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3"/>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2" name="Google Shape;32;p3"/>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3"/>
          <p:cNvPicPr preferRelativeResize="0"/>
          <p:nvPr/>
        </p:nvPicPr>
        <p:blipFill rotWithShape="1">
          <a:blip r:embed="rId2">
            <a:alphaModFix/>
          </a:blip>
          <a:srcRect/>
          <a:stretch/>
        </p:blipFill>
        <p:spPr>
          <a:xfrm>
            <a:off x="684768" y="569937"/>
            <a:ext cx="1354721" cy="410193"/>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54"/>
        <p:cNvGrpSpPr/>
        <p:nvPr/>
      </p:nvGrpSpPr>
      <p:grpSpPr>
        <a:xfrm>
          <a:off x="0" y="0"/>
          <a:ext cx="0" cy="0"/>
          <a:chOff x="0" y="0"/>
          <a:chExt cx="0" cy="0"/>
        </a:xfrm>
      </p:grpSpPr>
      <p:sp>
        <p:nvSpPr>
          <p:cNvPr id="155" name="Google Shape;155;p21"/>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56" name="Google Shape;156;p21"/>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57" name="Google Shape;157;p2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21"/>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9" name="Google Shape;159;p2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2" name="Google Shape;162;p22"/>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3" name="Google Shape;163;p2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4" name="Google Shape;164;p22"/>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5" name="Google Shape;165;p2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22"/>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67"/>
        <p:cNvGrpSpPr/>
        <p:nvPr/>
      </p:nvGrpSpPr>
      <p:grpSpPr>
        <a:xfrm>
          <a:off x="0" y="0"/>
          <a:ext cx="0" cy="0"/>
          <a:chOff x="0" y="0"/>
          <a:chExt cx="0" cy="0"/>
        </a:xfrm>
      </p:grpSpPr>
      <p:sp>
        <p:nvSpPr>
          <p:cNvPr id="168" name="Google Shape;168;p23"/>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9" name="Google Shape;169;p23"/>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70" name="Google Shape;170;p2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1" name="Google Shape;171;p23"/>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2" name="Google Shape;172;p2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23"/>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74" name="Google Shape;174;p23"/>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75"/>
        <p:cNvGrpSpPr/>
        <p:nvPr/>
      </p:nvGrpSpPr>
      <p:grpSpPr>
        <a:xfrm>
          <a:off x="0" y="0"/>
          <a:ext cx="0" cy="0"/>
          <a:chOff x="0" y="0"/>
          <a:chExt cx="0" cy="0"/>
        </a:xfrm>
      </p:grpSpPr>
      <p:sp>
        <p:nvSpPr>
          <p:cNvPr id="176" name="Google Shape;176;p24"/>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7" name="Google Shape;177;p24"/>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8" name="Google Shape;178;p24"/>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9" name="Google Shape;179;p24"/>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80" name="Google Shape;180;p2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24"/>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2" name="Google Shape;182;p2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3"/>
        <p:cNvGrpSpPr/>
        <p:nvPr/>
      </p:nvGrpSpPr>
      <p:grpSpPr>
        <a:xfrm>
          <a:off x="0" y="0"/>
          <a:ext cx="0" cy="0"/>
          <a:chOff x="0" y="0"/>
          <a:chExt cx="0" cy="0"/>
        </a:xfrm>
      </p:grpSpPr>
      <p:sp>
        <p:nvSpPr>
          <p:cNvPr id="184" name="Google Shape;184;p25"/>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5" name="Google Shape;185;p25"/>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86" name="Google Shape;186;p2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5"/>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8" name="Google Shape;188;p25"/>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9" name="Google Shape;189;p25"/>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0"/>
        <p:cNvGrpSpPr/>
        <p:nvPr/>
      </p:nvGrpSpPr>
      <p:grpSpPr>
        <a:xfrm>
          <a:off x="0" y="0"/>
          <a:ext cx="0" cy="0"/>
          <a:chOff x="0" y="0"/>
          <a:chExt cx="0" cy="0"/>
        </a:xfrm>
      </p:grpSpPr>
      <p:sp>
        <p:nvSpPr>
          <p:cNvPr id="191" name="Google Shape;191;p26"/>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2" name="Google Shape;192;p26"/>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3" name="Google Shape;193;p2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26"/>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5" name="Google Shape;195;p26"/>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96"/>
        <p:cNvGrpSpPr/>
        <p:nvPr/>
      </p:nvGrpSpPr>
      <p:grpSpPr>
        <a:xfrm>
          <a:off x="0" y="0"/>
          <a:ext cx="0" cy="0"/>
          <a:chOff x="0" y="0"/>
          <a:chExt cx="0" cy="0"/>
        </a:xfrm>
      </p:grpSpPr>
      <p:sp>
        <p:nvSpPr>
          <p:cNvPr id="197" name="Google Shape;197;p2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8" name="Google Shape;198;p27"/>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9" name="Google Shape;199;p2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27"/>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1" name="Google Shape;201;p27"/>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28"/>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04" name="Google Shape;204;p28"/>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05" name="Google Shape;205;p2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06" name="Google Shape;206;p28"/>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07" name="Google Shape;207;p2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2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29"/>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11" name="Google Shape;211;p29"/>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12" name="Google Shape;212;p29"/>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13" name="Google Shape;213;p29"/>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14" name="Google Shape;214;p2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29"/>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16" name="Google Shape;216;p2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30"/>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19" name="Google Shape;219;p30"/>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0" name="Google Shape;220;p30"/>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1" name="Google Shape;221;p30"/>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2" name="Google Shape;222;p3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30"/>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4" name="Google Shape;224;p3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2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Google Shape;36;p4"/>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 name="Google Shape;37;p4"/>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8" name="Google Shape;38;p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4"/>
          <p:cNvPicPr preferRelativeResize="0"/>
          <p:nvPr/>
        </p:nvPicPr>
        <p:blipFill rotWithShape="1">
          <a:blip r:embed="rId2">
            <a:alphaModFix/>
          </a:blip>
          <a:srcRect/>
          <a:stretch/>
        </p:blipFill>
        <p:spPr>
          <a:xfrm>
            <a:off x="684768" y="4344987"/>
            <a:ext cx="1354721" cy="410193"/>
          </a:xfrm>
          <a:prstGeom prst="rect">
            <a:avLst/>
          </a:prstGeom>
          <a:noFill/>
          <a:ln>
            <a:noFill/>
          </a:ln>
        </p:spPr>
      </p:pic>
      <p:cxnSp>
        <p:nvCxnSpPr>
          <p:cNvPr id="40" name="Google Shape;40;p4"/>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31"/>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7" name="Google Shape;227;p31"/>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8" name="Google Shape;228;p3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31"/>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0" name="Google Shape;230;p31"/>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1" name="Google Shape;231;p31"/>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32"/>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4" name="Google Shape;234;p3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5" name="Google Shape;235;p3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32"/>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7" name="Google Shape;237;p32"/>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41"/>
        <p:cNvGrpSpPr/>
        <p:nvPr/>
      </p:nvGrpSpPr>
      <p:grpSpPr>
        <a:xfrm>
          <a:off x="0" y="0"/>
          <a:ext cx="0" cy="0"/>
          <a:chOff x="0" y="0"/>
          <a:chExt cx="0" cy="0"/>
        </a:xfrm>
      </p:grpSpPr>
      <p:sp>
        <p:nvSpPr>
          <p:cNvPr id="42" name="Google Shape;42;p5"/>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3" name="Google Shape;43;p5"/>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4" name="Google Shape;44;p5"/>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 name="Google Shape;45;p5"/>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6" name="Google Shape;46;p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5"/>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 name="Google Shape;48;p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49"/>
        <p:cNvGrpSpPr/>
        <p:nvPr/>
      </p:nvGrpSpPr>
      <p:grpSpPr>
        <a:xfrm>
          <a:off x="0" y="0"/>
          <a:ext cx="0" cy="0"/>
          <a:chOff x="0" y="0"/>
          <a:chExt cx="0" cy="0"/>
        </a:xfrm>
      </p:grpSpPr>
      <p:sp>
        <p:nvSpPr>
          <p:cNvPr id="50" name="Google Shape;50;p6"/>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1" name="Google Shape;51;p6"/>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2" name="Google Shape;52;p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6"/>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 name="Google Shape;54;p6"/>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 name="Google Shape;55;p6"/>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6"/>
        <p:cNvGrpSpPr/>
        <p:nvPr/>
      </p:nvGrpSpPr>
      <p:grpSpPr>
        <a:xfrm>
          <a:off x="0" y="0"/>
          <a:ext cx="0" cy="0"/>
          <a:chOff x="0" y="0"/>
          <a:chExt cx="0" cy="0"/>
        </a:xfrm>
      </p:grpSpPr>
      <p:sp>
        <p:nvSpPr>
          <p:cNvPr id="57" name="Google Shape;57;p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8" name="Google Shape;58;p7"/>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 name="Google Shape;59;p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7"/>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1" name="Google Shape;61;p7"/>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62"/>
        <p:cNvGrpSpPr/>
        <p:nvPr/>
      </p:nvGrpSpPr>
      <p:grpSpPr>
        <a:xfrm>
          <a:off x="0" y="0"/>
          <a:ext cx="0" cy="0"/>
          <a:chOff x="0" y="0"/>
          <a:chExt cx="0" cy="0"/>
        </a:xfrm>
      </p:grpSpPr>
      <p:sp>
        <p:nvSpPr>
          <p:cNvPr id="63" name="Google Shape;63;p8"/>
          <p:cNvSpPr txBox="1">
            <a:spLocks noGrp="1"/>
          </p:cNvSpPr>
          <p:nvPr>
            <p:ph type="body" idx="1"/>
          </p:nvPr>
        </p:nvSpPr>
        <p:spPr>
          <a:xfrm>
            <a:off x="686104"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4" name="Google Shape;64;p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5" name="Google Shape;65;p8"/>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6" name="Google Shape;66;p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68"/>
        <p:cNvGrpSpPr/>
        <p:nvPr/>
      </p:nvGrpSpPr>
      <p:grpSpPr>
        <a:xfrm>
          <a:off x="0" y="0"/>
          <a:ext cx="0" cy="0"/>
          <a:chOff x="0" y="0"/>
          <a:chExt cx="0" cy="0"/>
        </a:xfrm>
      </p:grpSpPr>
      <p:sp>
        <p:nvSpPr>
          <p:cNvPr id="69" name="Google Shape;69;p9"/>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0" name="Google Shape;70;p9"/>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1" name="Google Shape;71;p9"/>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Google Shape;72;p9"/>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Google Shape;73;p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5" name="Google Shape;75;p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152400" y="153987"/>
            <a:ext cx="8769666" cy="4862414"/>
          </a:xfrm>
          <a:prstGeom prst="rect">
            <a:avLst/>
          </a:prstGeom>
          <a:noFill/>
          <a:ln>
            <a:noFill/>
          </a:ln>
        </p:spPr>
      </p:pic>
      <p:sp>
        <p:nvSpPr>
          <p:cNvPr id="78" name="Google Shape;78;p10"/>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 name="Google Shape;79;p10"/>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0" name="Google Shape;80;p1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0"/>
          <p:cNvPicPr preferRelativeResize="0"/>
          <p:nvPr/>
        </p:nvPicPr>
        <p:blipFill rotWithShape="1">
          <a:blip r:embed="rId3">
            <a:alphaModFix/>
          </a:blip>
          <a:srcRect/>
          <a:stretch/>
        </p:blipFill>
        <p:spPr>
          <a:xfrm>
            <a:off x="684768" y="4344987"/>
            <a:ext cx="1354721" cy="410193"/>
          </a:xfrm>
          <a:prstGeom prst="rect">
            <a:avLst/>
          </a:prstGeom>
          <a:noFill/>
          <a:ln>
            <a:noFill/>
          </a:ln>
        </p:spPr>
      </p:pic>
      <p:sp>
        <p:nvSpPr>
          <p:cNvPr id="82" name="Google Shape;82;p10"/>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83" name="Google Shape;83;p1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152400" y="4864207"/>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3124200" y="4864207"/>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interagencystandingcommittee.org/principals/documents-public/iasc-six-core-principles-relating-sexual-exploitation-and-abuse-200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oig.usaid.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said.gov/PreventingSexualMisconduct" TargetMode="External"/><Relationship Id="rId4" Type="http://schemas.openxmlformats.org/officeDocument/2006/relationships/hyperlink" Target="https://interagencystandingcommittee.org/principals/documents-public/iasc-six-core-principles-relating-sexual-exploitation-and-abuse-2002"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6C"/>
        </a:solidFill>
        <a:effectLst/>
      </p:bgPr>
    </p:bg>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244" name="Google Shape;244;p33"/>
          <p:cNvSpPr txBox="1">
            <a:spLocks noGrp="1"/>
          </p:cNvSpPr>
          <p:nvPr>
            <p:ph type="ctrTitle"/>
          </p:nvPr>
        </p:nvSpPr>
        <p:spPr>
          <a:xfrm>
            <a:off x="685800" y="1294350"/>
            <a:ext cx="4389600" cy="151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Action Alliance for Preventing Sexual Misconduct (AAPSM) Training for Implementing Partner Staff</a:t>
            </a:r>
            <a:endParaRPr/>
          </a:p>
        </p:txBody>
      </p:sp>
      <p:sp>
        <p:nvSpPr>
          <p:cNvPr id="245" name="Google Shape;245;p33"/>
          <p:cNvSpPr txBox="1">
            <a:spLocks noGrp="1"/>
          </p:cNvSpPr>
          <p:nvPr>
            <p:ph type="subTitle" idx="1"/>
          </p:nvPr>
        </p:nvSpPr>
        <p:spPr>
          <a:xfrm>
            <a:off x="762000" y="3287606"/>
            <a:ext cx="3429000" cy="1209900"/>
          </a:xfrm>
          <a:prstGeom prst="rect">
            <a:avLst/>
          </a:prstGeom>
        </p:spPr>
        <p:txBody>
          <a:bodyPr spcFirstLastPara="1" wrap="square" lIns="91425" tIns="91425" rIns="91425" bIns="91425" anchor="t" anchorCtr="0">
            <a:noAutofit/>
          </a:bodyPr>
          <a:lstStyle/>
          <a:p>
            <a:pPr marL="0" lvl="0" indent="0" algn="l" rtl="0">
              <a:spcBef>
                <a:spcPts val="0"/>
              </a:spcBef>
              <a:spcAft>
                <a:spcPts val="800"/>
              </a:spcAft>
              <a:buNone/>
            </a:pPr>
            <a:r>
              <a:rPr lang="en-US"/>
              <a:t>June 26, 2019</a:t>
            </a:r>
            <a:endParaRPr/>
          </a:p>
        </p:txBody>
      </p:sp>
      <p:pic>
        <p:nvPicPr>
          <p:cNvPr id="246" name="Google Shape;246;p33"/>
          <p:cNvPicPr preferRelativeResize="0"/>
          <p:nvPr/>
        </p:nvPicPr>
        <p:blipFill>
          <a:blip r:embed="rId3">
            <a:alphaModFix/>
          </a:blip>
          <a:stretch>
            <a:fillRect/>
          </a:stretch>
        </p:blipFill>
        <p:spPr>
          <a:xfrm>
            <a:off x="5143025" y="216977"/>
            <a:ext cx="3016776" cy="2132962"/>
          </a:xfrm>
          <a:prstGeom prst="rect">
            <a:avLst/>
          </a:prstGeom>
          <a:noFill/>
          <a:ln>
            <a:noFill/>
          </a:ln>
        </p:spPr>
      </p:pic>
      <p:pic>
        <p:nvPicPr>
          <p:cNvPr id="247" name="Google Shape;247;p33"/>
          <p:cNvPicPr preferRelativeResize="0"/>
          <p:nvPr/>
        </p:nvPicPr>
        <p:blipFill rotWithShape="1">
          <a:blip r:embed="rId4">
            <a:alphaModFix/>
          </a:blip>
          <a:srcRect l="10483" t="10979" r="8056" b="8764"/>
          <a:stretch/>
        </p:blipFill>
        <p:spPr>
          <a:xfrm>
            <a:off x="6096359" y="1601777"/>
            <a:ext cx="2793641" cy="2132976"/>
          </a:xfrm>
          <a:prstGeom prst="rect">
            <a:avLst/>
          </a:prstGeom>
          <a:noFill/>
          <a:ln>
            <a:noFill/>
          </a:ln>
        </p:spPr>
      </p:pic>
      <p:pic>
        <p:nvPicPr>
          <p:cNvPr id="248" name="Google Shape;248;p33"/>
          <p:cNvPicPr preferRelativeResize="0"/>
          <p:nvPr/>
        </p:nvPicPr>
        <p:blipFill rotWithShape="1">
          <a:blip r:embed="rId5">
            <a:alphaModFix/>
          </a:blip>
          <a:srcRect l="8182" t="26777" r="8581"/>
          <a:stretch/>
        </p:blipFill>
        <p:spPr>
          <a:xfrm>
            <a:off x="5616725" y="3390241"/>
            <a:ext cx="2793651" cy="164041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10</a:t>
            </a:fld>
            <a:endParaRPr sz="600" b="0" i="0" u="none" strike="noStrike" cap="none">
              <a:solidFill>
                <a:srgbClr val="6C6463"/>
              </a:solidFill>
              <a:latin typeface="Cabin"/>
              <a:ea typeface="Cabin"/>
              <a:cs typeface="Cabin"/>
              <a:sym typeface="Cabin"/>
            </a:endParaRPr>
          </a:p>
        </p:txBody>
      </p:sp>
      <p:graphicFrame>
        <p:nvGraphicFramePr>
          <p:cNvPr id="274" name="Google Shape;274;p37"/>
          <p:cNvGraphicFramePr/>
          <p:nvPr>
            <p:extLst>
              <p:ext uri="{D42A27DB-BD31-4B8C-83A1-F6EECF244321}">
                <p14:modId xmlns:p14="http://schemas.microsoft.com/office/powerpoint/2010/main" val="2172451560"/>
              </p:ext>
            </p:extLst>
          </p:nvPr>
        </p:nvGraphicFramePr>
        <p:xfrm>
          <a:off x="167625" y="151963"/>
          <a:ext cx="8823975" cy="4886780"/>
        </p:xfrm>
        <a:graphic>
          <a:graphicData uri="http://schemas.openxmlformats.org/drawingml/2006/table">
            <a:tbl>
              <a:tblPr>
                <a:noFill/>
                <a:tableStyleId>{85233E45-67A3-42E4-8CDB-28486D56636F}</a:tableStyleId>
              </a:tblPr>
              <a:tblGrid>
                <a:gridCol w="1541725"/>
                <a:gridCol w="7282250"/>
              </a:tblGrid>
              <a:tr h="663272">
                <a:tc>
                  <a:txBody>
                    <a:bodyPr/>
                    <a:lstStyle/>
                    <a:p>
                      <a:pPr marL="0" lvl="0" indent="0" algn="l" rtl="0">
                        <a:spcBef>
                          <a:spcPts val="0"/>
                        </a:spcBef>
                        <a:spcAft>
                          <a:spcPts val="0"/>
                        </a:spcAft>
                        <a:buNone/>
                      </a:pPr>
                      <a:r>
                        <a:rPr lang="en-US" sz="1600" b="1" dirty="0" smtClean="0">
                          <a:solidFill>
                            <a:srgbClr val="6C6463"/>
                          </a:solidFill>
                          <a:latin typeface="Cabin"/>
                          <a:ea typeface="Cabin"/>
                          <a:cs typeface="Cabin"/>
                          <a:sym typeface="Cabin"/>
                        </a:rPr>
                        <a:t>Term​ </a:t>
                      </a:r>
                      <a:r>
                        <a:rPr lang="en-US" sz="1600" dirty="0" err="1" smtClean="0">
                          <a:solidFill>
                            <a:srgbClr val="6C6463"/>
                          </a:solidFill>
                          <a:latin typeface="AKbalthom Freehand"/>
                          <a:cs typeface="AKbalthom Freehand"/>
                        </a:rPr>
                        <a:t>ពាក្យ</a:t>
                      </a:r>
                      <a:endParaRPr sz="1600" b="1"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r>
                        <a:rPr lang="en-US" sz="1600" b="1" dirty="0" smtClean="0">
                          <a:solidFill>
                            <a:srgbClr val="6C6463"/>
                          </a:solidFill>
                          <a:latin typeface="Cabin"/>
                          <a:ea typeface="Cabin"/>
                          <a:cs typeface="Cabin"/>
                          <a:sym typeface="Cabin"/>
                        </a:rPr>
                        <a:t>Definition </a:t>
                      </a:r>
                      <a:r>
                        <a:rPr lang="en-US" sz="1600" dirty="0" err="1" smtClean="0">
                          <a:solidFill>
                            <a:srgbClr val="6C6463"/>
                          </a:solidFill>
                          <a:latin typeface="AKbalthom Freehand"/>
                          <a:cs typeface="AKbalthom Freehand"/>
                        </a:rPr>
                        <a:t>និយមន័យ</a:t>
                      </a:r>
                      <a:endParaRPr sz="1600" b="1" dirty="0">
                        <a:solidFill>
                          <a:srgbClr val="6C6463"/>
                        </a:solidFill>
                        <a:latin typeface="Cabin"/>
                        <a:ea typeface="Cabin"/>
                        <a:cs typeface="Cabin"/>
                        <a:sym typeface="Cabin"/>
                      </a:endParaRPr>
                    </a:p>
                  </a:txBody>
                  <a:tcPr marL="91425" marR="91425" marT="91425" marB="91425"/>
                </a:tc>
              </a:tr>
              <a:tr h="2425408">
                <a:tc>
                  <a:txBody>
                    <a:bodyPr/>
                    <a:lstStyle/>
                    <a:p>
                      <a:pPr marL="0" lvl="0" indent="0" algn="l" rtl="0">
                        <a:spcBef>
                          <a:spcPts val="0"/>
                        </a:spcBef>
                        <a:spcAft>
                          <a:spcPts val="0"/>
                        </a:spcAft>
                        <a:buNone/>
                      </a:pPr>
                      <a:r>
                        <a:rPr lang="en-US" sz="1600" dirty="0">
                          <a:solidFill>
                            <a:srgbClr val="6C6463"/>
                          </a:solidFill>
                          <a:latin typeface="Cabin"/>
                          <a:ea typeface="Cabin"/>
                          <a:cs typeface="Cabin"/>
                          <a:sym typeface="Cabin"/>
                        </a:rPr>
                        <a:t>Sexual </a:t>
                      </a:r>
                      <a:r>
                        <a:rPr lang="en-US" sz="1600" dirty="0" smtClean="0">
                          <a:solidFill>
                            <a:srgbClr val="6C6463"/>
                          </a:solidFill>
                          <a:latin typeface="Cabin"/>
                          <a:ea typeface="Cabin"/>
                          <a:cs typeface="Cabin"/>
                          <a:sym typeface="Cabin"/>
                        </a:rPr>
                        <a:t>Exploitation</a:t>
                      </a:r>
                    </a:p>
                    <a:p>
                      <a:pPr marL="0" lvl="0" indent="0" algn="l" rtl="0">
                        <a:spcBef>
                          <a:spcPts val="0"/>
                        </a:spcBef>
                        <a:spcAft>
                          <a:spcPts val="0"/>
                        </a:spcAft>
                        <a:buNone/>
                      </a:pPr>
                      <a:r>
                        <a:rPr lang="en-US" sz="1600" dirty="0" err="1" smtClean="0">
                          <a:solidFill>
                            <a:srgbClr val="6C6463"/>
                          </a:solidFill>
                          <a:latin typeface="AKbalthom Freehand"/>
                          <a:cs typeface="AKbalthom Freehand"/>
                        </a:rPr>
                        <a:t>ការ</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កេង</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ប្រវ័ញ្ច</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ផ្លូវ</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ភេទ</a:t>
                      </a:r>
                      <a:endParaRPr sz="1600"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endParaRPr sz="1600" dirty="0">
                        <a:solidFill>
                          <a:srgbClr val="6C6463"/>
                        </a:solidFill>
                        <a:latin typeface="Cabin"/>
                        <a:ea typeface="Cabin"/>
                        <a:cs typeface="Cabin"/>
                        <a:sym typeface="Cabin"/>
                      </a:endParaRPr>
                    </a:p>
                  </a:txBody>
                  <a:tcPr marL="91425" marR="91425" marT="91425" marB="91425"/>
                </a:tc>
              </a:tr>
              <a:tr h="1798100">
                <a:tc>
                  <a:txBody>
                    <a:bodyPr/>
                    <a:lstStyle/>
                    <a:p>
                      <a:pPr marL="0" lvl="0" indent="0" algn="l" rtl="0">
                        <a:spcBef>
                          <a:spcPts val="0"/>
                        </a:spcBef>
                        <a:spcAft>
                          <a:spcPts val="0"/>
                        </a:spcAft>
                        <a:buNone/>
                      </a:pPr>
                      <a:r>
                        <a:rPr lang="en-US" sz="1600" dirty="0">
                          <a:solidFill>
                            <a:srgbClr val="6C6463"/>
                          </a:solidFill>
                          <a:latin typeface="Cabin"/>
                          <a:ea typeface="Cabin"/>
                          <a:cs typeface="Cabin"/>
                          <a:sym typeface="Cabin"/>
                        </a:rPr>
                        <a:t>Sexual </a:t>
                      </a:r>
                      <a:r>
                        <a:rPr lang="en-US" sz="1600" dirty="0" smtClean="0">
                          <a:solidFill>
                            <a:srgbClr val="6C6463"/>
                          </a:solidFill>
                          <a:latin typeface="Cabin"/>
                          <a:ea typeface="Cabin"/>
                          <a:cs typeface="Cabin"/>
                          <a:sym typeface="Cabin"/>
                        </a:rPr>
                        <a:t>Abuse</a:t>
                      </a:r>
                    </a:p>
                    <a:p>
                      <a:pPr marL="0" lvl="0" indent="0" algn="l" rtl="0">
                        <a:spcBef>
                          <a:spcPts val="0"/>
                        </a:spcBef>
                        <a:spcAft>
                          <a:spcPts val="0"/>
                        </a:spcAft>
                        <a:buNone/>
                      </a:pPr>
                      <a:r>
                        <a:rPr lang="en-US" sz="1600" dirty="0" err="1" smtClean="0">
                          <a:solidFill>
                            <a:srgbClr val="6C6463"/>
                          </a:solidFill>
                          <a:latin typeface="AKbalthom Freehand"/>
                          <a:cs typeface="AKbalthom Freehand"/>
                        </a:rPr>
                        <a:t>ការ</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រំលោភ</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បំពានផ្លូវ</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ភេទ</a:t>
                      </a:r>
                      <a:endParaRPr sz="1600"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endParaRPr sz="1600" dirty="0">
                        <a:solidFill>
                          <a:srgbClr val="6C6463"/>
                        </a:solidFill>
                        <a:latin typeface="Cabin"/>
                        <a:ea typeface="Cabin"/>
                        <a:cs typeface="Cabin"/>
                        <a:sym typeface="Cabin"/>
                      </a:endParaRPr>
                    </a:p>
                  </a:txBody>
                  <a:tcPr marL="91425" marR="91425" marT="91425" marB="91425"/>
                </a:tc>
              </a:tr>
            </a:tbl>
          </a:graphicData>
        </a:graphic>
      </p:graphicFrame>
      <p:sp>
        <p:nvSpPr>
          <p:cNvPr id="277" name="Google Shape;277;p37"/>
          <p:cNvSpPr txBox="1"/>
          <p:nvPr/>
        </p:nvSpPr>
        <p:spPr>
          <a:xfrm>
            <a:off x="1704600" y="716479"/>
            <a:ext cx="7287000" cy="2920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smtClean="0">
                <a:solidFill>
                  <a:schemeClr val="accent3"/>
                </a:solidFill>
                <a:latin typeface="Cabin"/>
                <a:ea typeface="Cabin"/>
                <a:cs typeface="Cabin"/>
                <a:sym typeface="Cabin"/>
              </a:rPr>
              <a:t>Any </a:t>
            </a:r>
            <a:r>
              <a:rPr lang="en-US" sz="1600" dirty="0">
                <a:solidFill>
                  <a:schemeClr val="accent3"/>
                </a:solidFill>
                <a:latin typeface="Cabin"/>
                <a:ea typeface="Cabin"/>
                <a:cs typeface="Cabin"/>
                <a:sym typeface="Cabin"/>
              </a:rPr>
              <a:t>actual or attempted abuse by aid workers of a position of vulnerability, differential power, or trust, for sexual purposes, including profiting monetarily, socially, or politically from the sexual exploitation of another</a:t>
            </a:r>
            <a:r>
              <a:rPr lang="en-US" sz="1600" dirty="0" smtClean="0">
                <a:solidFill>
                  <a:schemeClr val="accent3"/>
                </a:solidFill>
                <a:latin typeface="Cabin"/>
                <a:ea typeface="Cabin"/>
                <a:cs typeface="Cabin"/>
                <a:sym typeface="Cabin"/>
              </a:rPr>
              <a:t>.</a:t>
            </a:r>
            <a:endParaRPr lang="x-none" sz="1600" dirty="0">
              <a:solidFill>
                <a:schemeClr val="accent3"/>
              </a:solidFill>
              <a:latin typeface="Cabin"/>
              <a:ea typeface="Cabin"/>
              <a:cs typeface="Cabin"/>
              <a:sym typeface="Cabin"/>
            </a:endParaRPr>
          </a:p>
          <a:p>
            <a:pPr lvl="0">
              <a:lnSpc>
                <a:spcPct val="130000"/>
              </a:lnSpc>
            </a:pPr>
            <a:r>
              <a:rPr lang="en-US" sz="1600" dirty="0" err="1" smtClean="0">
                <a:solidFill>
                  <a:srgbClr val="6C6463"/>
                </a:solidFill>
                <a:latin typeface="AKbalthom Freehand"/>
                <a:cs typeface="AKbalthom Freehand"/>
              </a:rPr>
              <a:t>ការរំលោភបំពានទាំងឡាយណា</a:t>
            </a:r>
            <a:r>
              <a:rPr lang="en-US" sz="1600" dirty="0" smtClean="0">
                <a:solidFill>
                  <a:srgbClr val="6C6463"/>
                </a:solidFill>
                <a:latin typeface="AKbalthom Freehand"/>
                <a:cs typeface="AKbalthom Freehand"/>
              </a:rPr>
              <a:t>​</a:t>
            </a:r>
            <a:r>
              <a:rPr lang="en-US" sz="1600" dirty="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មិនថាកើតឡើងជាក់ស្តែង</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ឬគ្រាន</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តែ</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ប៉ុន</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ប៉ង</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ដែលបង្កដោយបុគ្គលិកជំនួយនៃលក្ខខណ្ឌ</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ងាយរង</a:t>
            </a:r>
            <a:r>
              <a:rPr lang="en-US" sz="1600" dirty="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គ្រោះ</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មានអំណាចខុសគ្នា</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ឬដោយសារ</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មាន</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ទំនុក</a:t>
            </a:r>
            <a:r>
              <a:rPr lang="en-US" sz="1600" dirty="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ចិត្ត</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ក្នុងគោល</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បំណង</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ផ្លូវ</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ភេទ</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ដោយទទួល</a:t>
            </a:r>
            <a:r>
              <a:rPr lang="en-US" sz="1600" dirty="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ផលចំណេញផ្នែក</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ហិរញ្ញវត្ថុ</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ផ្នែកសង្គម</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ឬផ្នែក</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នយោបាយ</a:t>
            </a:r>
            <a:r>
              <a:rPr lang="en-US" sz="1600" dirty="0" smtClean="0">
                <a:solidFill>
                  <a:srgbClr val="6C6463"/>
                </a:solidFill>
                <a:latin typeface="AKbalthom Freehand"/>
                <a:cs typeface="AKbalthom Freehand"/>
              </a:rPr>
              <a:t> </a:t>
            </a:r>
            <a:r>
              <a:rPr lang="en-US" sz="1600" dirty="0" err="1" smtClean="0">
                <a:solidFill>
                  <a:srgbClr val="6C6463"/>
                </a:solidFill>
                <a:latin typeface="AKbalthom Freehand"/>
                <a:cs typeface="AKbalthom Freehand"/>
              </a:rPr>
              <a:t>ពីការ</a:t>
            </a:r>
            <a:r>
              <a:rPr lang="en-US" sz="1600" dirty="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កេងប្រវ័ញ្ច</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ផ្លូវភេទ</a:t>
            </a:r>
            <a:r>
              <a:rPr lang="en-US" sz="1600" dirty="0" smtClean="0">
                <a:solidFill>
                  <a:srgbClr val="6C6463"/>
                </a:solidFill>
                <a:latin typeface="AKbalthom Freehand"/>
                <a:cs typeface="AKbalthom Freehand"/>
              </a:rPr>
              <a:t>​</a:t>
            </a:r>
            <a:r>
              <a:rPr lang="en-US" sz="1600" dirty="0" err="1" smtClean="0">
                <a:solidFill>
                  <a:srgbClr val="6C6463"/>
                </a:solidFill>
                <a:latin typeface="AKbalthom Freehand"/>
                <a:cs typeface="AKbalthom Freehand"/>
              </a:rPr>
              <a:t>ពីជនណាម្នាក</a:t>
            </a:r>
            <a:r>
              <a:rPr lang="en-US" sz="1600" dirty="0" smtClean="0">
                <a:solidFill>
                  <a:srgbClr val="6C6463"/>
                </a:solidFill>
                <a:latin typeface="AKbalthom Freehand"/>
                <a:cs typeface="AKbalthom Freehand"/>
              </a:rPr>
              <a:t>់។</a:t>
            </a:r>
            <a:endParaRPr sz="1600" dirty="0">
              <a:latin typeface="Cabin"/>
              <a:ea typeface="Cabin"/>
              <a:cs typeface="Cabin"/>
              <a:sym typeface="Cabin"/>
            </a:endParaRPr>
          </a:p>
        </p:txBody>
      </p:sp>
      <p:sp>
        <p:nvSpPr>
          <p:cNvPr id="278" name="Google Shape;278;p37"/>
          <p:cNvSpPr txBox="1"/>
          <p:nvPr/>
        </p:nvSpPr>
        <p:spPr>
          <a:xfrm>
            <a:off x="1714500" y="3220325"/>
            <a:ext cx="7287000" cy="18103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dirty="0" smtClean="0">
                <a:solidFill>
                  <a:schemeClr val="accent3"/>
                </a:solidFill>
                <a:latin typeface="Cabin"/>
                <a:ea typeface="Cabin"/>
                <a:cs typeface="Cabin"/>
                <a:sym typeface="Cabin"/>
              </a:rPr>
              <a:t>Any </a:t>
            </a:r>
            <a:r>
              <a:rPr lang="en-US" sz="1600" dirty="0">
                <a:solidFill>
                  <a:schemeClr val="accent3"/>
                </a:solidFill>
                <a:latin typeface="Cabin"/>
                <a:ea typeface="Cabin"/>
                <a:cs typeface="Cabin"/>
                <a:sym typeface="Cabin"/>
              </a:rPr>
              <a:t>actual or threatened physical intrusion of a sexual nature, whether by force or under unequal or coercive conditions</a:t>
            </a:r>
            <a:r>
              <a:rPr lang="en-US" sz="1600" dirty="0" smtClean="0">
                <a:solidFill>
                  <a:schemeClr val="accent3"/>
                </a:solidFill>
                <a:latin typeface="Cabin"/>
                <a:ea typeface="Cabin"/>
                <a:cs typeface="Cabin"/>
                <a:sym typeface="Cabin"/>
              </a:rPr>
              <a:t>.</a:t>
            </a:r>
          </a:p>
          <a:p>
            <a:pPr lvl="0">
              <a:lnSpc>
                <a:spcPct val="130000"/>
              </a:lnSpc>
              <a:buClr>
                <a:schemeClr val="dk1"/>
              </a:buClr>
              <a:buSzPts val="1100"/>
            </a:pPr>
            <a:r>
              <a:rPr lang="en-US" dirty="0" err="1" smtClean="0">
                <a:solidFill>
                  <a:srgbClr val="6C6463"/>
                </a:solidFill>
                <a:latin typeface="AKbalthom Freehand"/>
                <a:cs typeface="AKbalthom Freehand"/>
              </a:rPr>
              <a:t>រាល់ការបំពារបំពានរាងកាយទាំងឡាយណា</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មិនថាកើតឡើងជាក់ស្តែង</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ឬតាមរយ</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ការ</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គំរាម</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កំហែង</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ដែលពាក់ព័ន្ធនឹងផ្លូវ</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ភេទ</a:t>
            </a:r>
            <a:r>
              <a:rPr lang="en-US" dirty="0" smtClean="0">
                <a:solidFill>
                  <a:srgbClr val="6C6463"/>
                </a:solidFill>
                <a:latin typeface="AKbalthom Freehand"/>
                <a:cs typeface="AKbalthom Freehand"/>
              </a:rPr>
              <a:t>​</a:t>
            </a:r>
            <a:r>
              <a:rPr lang="en-US" dirty="0">
                <a:solidFill>
                  <a:srgbClr val="6C6463"/>
                </a:solidFill>
                <a:latin typeface="AKbalthom Freehand"/>
                <a:cs typeface="AKbalthom Freehand"/>
              </a:rPr>
              <a:t> </a:t>
            </a:r>
            <a:r>
              <a:rPr lang="en-US" dirty="0" err="1" smtClean="0">
                <a:solidFill>
                  <a:srgbClr val="6C6463"/>
                </a:solidFill>
                <a:latin typeface="AKbalthom Freehand"/>
                <a:cs typeface="AKbalthom Freehand"/>
              </a:rPr>
              <a:t>មិនថាដោយការបង្ខំ</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ឬក្រោមលក្ខខណ្ឌដែល</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គ្មាន</a:t>
            </a:r>
            <a:r>
              <a:rPr lang="en-US" dirty="0">
                <a:solidFill>
                  <a:srgbClr val="6C6463"/>
                </a:solidFill>
                <a:latin typeface="AKbalthom Freehand"/>
                <a:cs typeface="AKbalthom Freehand"/>
              </a:rPr>
              <a:t>​</a:t>
            </a:r>
            <a:r>
              <a:rPr lang="en-US" dirty="0" err="1" smtClean="0">
                <a:solidFill>
                  <a:srgbClr val="6C6463"/>
                </a:solidFill>
                <a:latin typeface="AKbalthom Freehand"/>
                <a:cs typeface="AKbalthom Freehand"/>
              </a:rPr>
              <a:t>ភាពស្មើ</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គ្នា</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ឬដោយការលួងលោម</a:t>
            </a:r>
            <a:r>
              <a:rPr lang="en-US" dirty="0" smtClean="0">
                <a:solidFill>
                  <a:srgbClr val="6C6463"/>
                </a:solidFill>
                <a:latin typeface="AKbalthom Freehand"/>
                <a:cs typeface="AKbalthom Freehand"/>
              </a:rPr>
              <a:t>។</a:t>
            </a:r>
            <a:endParaRPr dirty="0">
              <a:latin typeface="Cabin"/>
              <a:ea typeface="Cabin"/>
              <a:cs typeface="Cabin"/>
              <a:sym typeface="Cabi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11</a:t>
            </a:fld>
            <a:endParaRPr sz="600" b="0" i="0" u="none" strike="noStrike" cap="none">
              <a:solidFill>
                <a:srgbClr val="6C6463"/>
              </a:solidFill>
              <a:latin typeface="Cabin"/>
              <a:ea typeface="Cabin"/>
              <a:cs typeface="Cabin"/>
              <a:sym typeface="Cabin"/>
            </a:endParaRPr>
          </a:p>
        </p:txBody>
      </p:sp>
      <p:sp>
        <p:nvSpPr>
          <p:cNvPr id="284" name="Google Shape;284;p38"/>
          <p:cNvSpPr txBox="1">
            <a:spLocks noGrp="1"/>
          </p:cNvSpPr>
          <p:nvPr>
            <p:ph type="body" idx="1"/>
          </p:nvPr>
        </p:nvSpPr>
        <p:spPr>
          <a:xfrm>
            <a:off x="685800" y="172699"/>
            <a:ext cx="7772400" cy="4857940"/>
          </a:xfrm>
          <a:prstGeom prst="rect">
            <a:avLst/>
          </a:prstGeom>
          <a:noFill/>
          <a:ln>
            <a:noFill/>
          </a:ln>
        </p:spPr>
        <p:txBody>
          <a:bodyPr spcFirstLastPara="1" wrap="square" lIns="91425" tIns="45700" rIns="91425" bIns="45700" anchor="ctr" anchorCtr="0">
            <a:noAutofit/>
          </a:bodyPr>
          <a:lstStyle/>
          <a:p>
            <a:pPr marL="230187" lvl="0" indent="0" algn="l" rtl="0">
              <a:spcBef>
                <a:spcPts val="0"/>
              </a:spcBef>
              <a:spcAft>
                <a:spcPts val="0"/>
              </a:spcAft>
              <a:buNone/>
            </a:pPr>
            <a:r>
              <a:rPr lang="en-US" sz="3000" dirty="0"/>
              <a:t>The misconduct </a:t>
            </a:r>
            <a:r>
              <a:rPr lang="en-US" sz="3000" b="1" i="1" dirty="0"/>
              <a:t>does not</a:t>
            </a:r>
            <a:r>
              <a:rPr lang="en-US" sz="3000" dirty="0"/>
              <a:t> need to rise to the level of civil or criminal illegality to warrant corrective or disciplinary action</a:t>
            </a:r>
            <a:r>
              <a:rPr lang="en-US" sz="3000" dirty="0" smtClean="0"/>
              <a:t>.</a:t>
            </a:r>
          </a:p>
          <a:p>
            <a:pPr marL="230187" lvl="0" indent="0" algn="l" rtl="0">
              <a:spcBef>
                <a:spcPts val="0"/>
              </a:spcBef>
              <a:spcAft>
                <a:spcPts val="0"/>
              </a:spcAft>
              <a:buNone/>
            </a:pPr>
            <a:endParaRPr lang="en-US" sz="3000" dirty="0" smtClean="0"/>
          </a:p>
          <a:p>
            <a:pPr marL="230187" lvl="0" indent="0">
              <a:buNone/>
            </a:pPr>
            <a:r>
              <a:rPr lang="en-US" sz="3200" dirty="0" err="1" smtClean="0">
                <a:latin typeface="AKbalthom Freehand"/>
                <a:cs typeface="AKbalthom Freehand"/>
              </a:rPr>
              <a:t>រាល</a:t>
            </a:r>
            <a:r>
              <a:rPr lang="en-US" sz="3200" dirty="0" smtClean="0">
                <a:latin typeface="AKbalthom Freehand"/>
                <a:cs typeface="AKbalthom Freehand"/>
              </a:rPr>
              <a:t>់​</a:t>
            </a:r>
            <a:r>
              <a:rPr lang="en-US" sz="3200" dirty="0" err="1" smtClean="0">
                <a:latin typeface="AKbalthom Freehand"/>
                <a:cs typeface="AKbalthom Freehand"/>
              </a:rPr>
              <a:t>អំពើមិនគប្បី</a:t>
            </a:r>
            <a:r>
              <a:rPr lang="en-US" sz="3200" dirty="0" smtClean="0">
                <a:latin typeface="AKbalthom Freehand"/>
                <a:cs typeface="AKbalthom Freehand"/>
              </a:rPr>
              <a:t> </a:t>
            </a:r>
            <a:r>
              <a:rPr lang="en-US" sz="3200" dirty="0" err="1" smtClean="0">
                <a:latin typeface="AKbalthom Freehand"/>
                <a:cs typeface="AKbalthom Freehand"/>
              </a:rPr>
              <a:t>មិនចាំបាច</a:t>
            </a:r>
            <a:r>
              <a:rPr lang="en-US" sz="3200" dirty="0" smtClean="0">
                <a:latin typeface="AKbalthom Freehand"/>
                <a:cs typeface="AKbalthom Freehand"/>
              </a:rPr>
              <a:t>់ </a:t>
            </a:r>
            <a:r>
              <a:rPr lang="en-US" sz="3200" dirty="0" err="1" smtClean="0">
                <a:latin typeface="AKbalthom Freehand"/>
                <a:cs typeface="AKbalthom Freehand"/>
              </a:rPr>
              <a:t>ទាល់តែធំ</a:t>
            </a:r>
            <a:r>
              <a:rPr lang="en-US" sz="3200" dirty="0" smtClean="0">
                <a:latin typeface="AKbalthom Freehand"/>
                <a:cs typeface="AKbalthom Freehand"/>
              </a:rPr>
              <a:t>​</a:t>
            </a:r>
            <a:r>
              <a:rPr lang="en-US" sz="3200" dirty="0" err="1" smtClean="0">
                <a:latin typeface="AKbalthom Freehand"/>
                <a:cs typeface="AKbalthom Freehand"/>
              </a:rPr>
              <a:t>ដល់កម្រិតខុសច្បាប់ខាងរដ្ឋប្បវេណី</a:t>
            </a:r>
            <a:r>
              <a:rPr lang="en-US" sz="3200" dirty="0" smtClean="0">
                <a:latin typeface="AKbalthom Freehand"/>
                <a:cs typeface="AKbalthom Freehand"/>
              </a:rPr>
              <a:t> </a:t>
            </a:r>
            <a:r>
              <a:rPr lang="en-US" sz="3200" dirty="0" err="1" smtClean="0">
                <a:latin typeface="AKbalthom Freehand"/>
                <a:cs typeface="AKbalthom Freehand"/>
              </a:rPr>
              <a:t>ឬឧក្រិដ្ឋនោះទេ</a:t>
            </a:r>
            <a:r>
              <a:rPr lang="en-US" sz="3200" dirty="0" smtClean="0">
                <a:latin typeface="AKbalthom Freehand"/>
                <a:cs typeface="AKbalthom Freehand"/>
              </a:rPr>
              <a:t>​ </a:t>
            </a:r>
            <a:r>
              <a:rPr lang="en-US" sz="3200" dirty="0" err="1" smtClean="0">
                <a:latin typeface="AKbalthom Freehand"/>
                <a:cs typeface="AKbalthom Freehand"/>
              </a:rPr>
              <a:t>សុទ្ធតែតម្រូវឲ្យមានវិធានការកែតម្រូវ</a:t>
            </a:r>
            <a:r>
              <a:rPr lang="en-US" sz="3200" dirty="0" smtClean="0">
                <a:latin typeface="AKbalthom Freehand"/>
                <a:cs typeface="AKbalthom Freehand"/>
              </a:rPr>
              <a:t> </a:t>
            </a:r>
            <a:r>
              <a:rPr lang="en-US" sz="3200" dirty="0" err="1" smtClean="0">
                <a:latin typeface="AKbalthom Freehand"/>
                <a:cs typeface="AKbalthom Freehand"/>
              </a:rPr>
              <a:t>ឬពិន័យ</a:t>
            </a:r>
            <a:r>
              <a:rPr lang="en-US" sz="3200" dirty="0" smtClean="0">
                <a:latin typeface="AKbalthom Freehand"/>
                <a:cs typeface="AKbalthom Freehand"/>
              </a:rPr>
              <a:t>។</a:t>
            </a:r>
            <a:endParaRPr sz="3000" b="0" i="0" u="none" strike="noStrike" cap="none" dirty="0">
              <a:solidFill>
                <a:srgbClr val="6C6463"/>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12</a:t>
            </a:fld>
            <a:endParaRPr sz="600" b="0" i="0" u="none" strike="noStrike" cap="none">
              <a:solidFill>
                <a:srgbClr val="6C6463"/>
              </a:solidFill>
              <a:latin typeface="Cabin"/>
              <a:ea typeface="Cabin"/>
              <a:cs typeface="Cabin"/>
              <a:sym typeface="Cabin"/>
            </a:endParaRPr>
          </a:p>
        </p:txBody>
      </p:sp>
      <p:sp>
        <p:nvSpPr>
          <p:cNvPr id="290" name="Google Shape;290;p39"/>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Preventing Sexual Exploitation and Abuse (</a:t>
            </a:r>
            <a:r>
              <a:rPr lang="en-US" dirty="0" smtClean="0"/>
              <a:t>1)</a:t>
            </a:r>
            <a:br>
              <a:rPr lang="en-US" dirty="0" smtClean="0"/>
            </a:br>
            <a:r>
              <a:rPr lang="en-US" sz="2000" dirty="0" err="1" smtClean="0">
                <a:latin typeface="AKbalthom Freehand"/>
                <a:cs typeface="AKbalthom Freehand"/>
              </a:rPr>
              <a:t>ទប់ស្កាត់ការកេងប្រវ័ញ្ច</a:t>
            </a:r>
            <a:r>
              <a:rPr lang="en-US" sz="2000" dirty="0" smtClean="0">
                <a:latin typeface="AKbalthom Freehand"/>
                <a:cs typeface="AKbalthom Freehand"/>
              </a:rPr>
              <a:t> </a:t>
            </a:r>
            <a:r>
              <a:rPr lang="en-US" sz="2000" dirty="0" err="1" smtClean="0">
                <a:latin typeface="AKbalthom Freehand"/>
                <a:cs typeface="AKbalthom Freehand"/>
              </a:rPr>
              <a:t>និងការរំលោភបំពានផ្លូវភេទ</a:t>
            </a:r>
            <a:r>
              <a:rPr lang="en-US" sz="2000" dirty="0" smtClean="0">
                <a:latin typeface="AKbalthom Freehand"/>
                <a:cs typeface="AKbalthom Freehand"/>
              </a:rPr>
              <a:t> (1)</a:t>
            </a:r>
            <a:r>
              <a:rPr lang="en-US" sz="2000" dirty="0">
                <a:latin typeface="AKbalthom Freehand"/>
                <a:cs typeface="AKbalthom Freehand"/>
              </a:rPr>
              <a:t> </a:t>
            </a:r>
            <a:endParaRPr sz="2000" dirty="0">
              <a:solidFill>
                <a:schemeClr val="accent2"/>
              </a:solidFill>
            </a:endParaRPr>
          </a:p>
        </p:txBody>
      </p:sp>
      <p:sp>
        <p:nvSpPr>
          <p:cNvPr id="291" name="Google Shape;291;p39"/>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t>USAID prohibits all of our contractors, sub-contractors, grantees, and sub-grantees (including their employees), during the period of performance of their contracts or awards, and regardless of award amount, from engaging in trafficking in persons, procuring commercial sex acts, and using forced labor</a:t>
            </a:r>
            <a:r>
              <a:rPr lang="en-US" sz="1800" dirty="0" smtClean="0"/>
              <a:t>.</a:t>
            </a:r>
          </a:p>
          <a:p>
            <a:pPr marL="0" marR="0" lvl="0" indent="0" algn="l" rtl="0">
              <a:lnSpc>
                <a:spcPct val="100000"/>
              </a:lnSpc>
              <a:spcBef>
                <a:spcPts val="0"/>
              </a:spcBef>
              <a:spcAft>
                <a:spcPts val="0"/>
              </a:spcAft>
              <a:buNone/>
            </a:pPr>
            <a:endParaRPr lang="en-US" sz="1800" dirty="0" smtClean="0"/>
          </a:p>
          <a:p>
            <a:pPr marL="0" lvl="0" indent="0">
              <a:lnSpc>
                <a:spcPct val="130000"/>
              </a:lnSpc>
              <a:buNone/>
            </a:pPr>
            <a:r>
              <a:rPr lang="en-US" sz="1800" dirty="0" smtClean="0">
                <a:latin typeface="AKbalthom Freehand"/>
                <a:cs typeface="AKbalthom Freehand"/>
              </a:rPr>
              <a:t>USAID </a:t>
            </a:r>
            <a:r>
              <a:rPr lang="en-US" sz="1800" dirty="0" err="1" smtClean="0">
                <a:latin typeface="AKbalthom Freehand"/>
                <a:cs typeface="AKbalthom Freehand"/>
              </a:rPr>
              <a:t>ហាមរាល់ស្ថាប័នជាប់កិច្ចសន្យា</a:t>
            </a:r>
            <a:r>
              <a:rPr lang="en-US" sz="1800" dirty="0" smtClean="0">
                <a:latin typeface="AKbalthom Freehand"/>
                <a:cs typeface="AKbalthom Freehand"/>
              </a:rPr>
              <a:t>​ </a:t>
            </a:r>
            <a:r>
              <a:rPr lang="en-US" sz="1800" dirty="0" err="1" smtClean="0">
                <a:latin typeface="AKbalthom Freehand"/>
                <a:cs typeface="AKbalthom Freehand"/>
              </a:rPr>
              <a:t>អនុ</a:t>
            </a:r>
            <a:r>
              <a:rPr lang="en-US" sz="1800" dirty="0" smtClean="0">
                <a:latin typeface="AKbalthom Freehand"/>
                <a:cs typeface="AKbalthom Freehand"/>
              </a:rPr>
              <a:t>​</a:t>
            </a:r>
            <a:r>
              <a:rPr lang="en-US" sz="1800" dirty="0" err="1" smtClean="0">
                <a:latin typeface="AKbalthom Freehand"/>
                <a:cs typeface="AKbalthom Freehand"/>
              </a:rPr>
              <a:t>កិច្ចសន្យា</a:t>
            </a:r>
            <a:r>
              <a:rPr lang="en-US" sz="1800" dirty="0" smtClean="0">
                <a:latin typeface="AKbalthom Freehand"/>
                <a:cs typeface="AKbalthom Freehand"/>
              </a:rPr>
              <a:t> </a:t>
            </a:r>
            <a:r>
              <a:rPr lang="en-US" sz="1800" dirty="0" err="1" smtClean="0">
                <a:latin typeface="AKbalthom Freehand"/>
                <a:cs typeface="AKbalthom Freehand"/>
              </a:rPr>
              <a:t>ដៃគូអនុវត្តគម្រោង</a:t>
            </a:r>
            <a:r>
              <a:rPr lang="en-US" sz="1800" dirty="0" smtClean="0">
                <a:latin typeface="AKbalthom Freehand"/>
                <a:cs typeface="AKbalthom Freehand"/>
              </a:rPr>
              <a:t>​ </a:t>
            </a:r>
            <a:r>
              <a:rPr lang="en-US" sz="1800" dirty="0" err="1" smtClean="0">
                <a:latin typeface="AKbalthom Freehand"/>
                <a:cs typeface="AKbalthom Freehand"/>
              </a:rPr>
              <a:t>និងអនុដៃគូអនុវត្តគម្រោង</a:t>
            </a:r>
            <a:r>
              <a:rPr lang="en-US" sz="1800" dirty="0" smtClean="0">
                <a:latin typeface="AKbalthom Freehand"/>
                <a:cs typeface="AKbalthom Freehand"/>
              </a:rPr>
              <a:t> (</a:t>
            </a:r>
            <a:r>
              <a:rPr lang="en-US" sz="1800" dirty="0" err="1" smtClean="0">
                <a:latin typeface="AKbalthom Freehand"/>
                <a:cs typeface="AKbalthom Freehand"/>
              </a:rPr>
              <a:t>រួមទាំងបុគ្គលិក</a:t>
            </a:r>
            <a:r>
              <a:rPr lang="en-US" sz="1800" dirty="0" smtClean="0">
                <a:latin typeface="AKbalthom Freehand"/>
                <a:cs typeface="AKbalthom Freehand"/>
              </a:rPr>
              <a:t>)​ </a:t>
            </a:r>
            <a:r>
              <a:rPr lang="en-US" sz="1800" dirty="0" err="1" smtClean="0">
                <a:latin typeface="AKbalthom Freehand"/>
                <a:cs typeface="AKbalthom Freehand"/>
              </a:rPr>
              <a:t>ក្នុងអំឡុងពេលបំពេញការងារទៅតាមកិច្ចសន្យា</a:t>
            </a:r>
            <a:r>
              <a:rPr lang="en-US" sz="1800" dirty="0" smtClean="0">
                <a:latin typeface="AKbalthom Freehand"/>
                <a:cs typeface="AKbalthom Freehand"/>
              </a:rPr>
              <a:t> </a:t>
            </a:r>
            <a:r>
              <a:rPr lang="en-US" sz="1800" dirty="0" err="1" smtClean="0">
                <a:latin typeface="AKbalthom Freehand"/>
                <a:cs typeface="AKbalthom Freehand"/>
              </a:rPr>
              <a:t>ឬគម្រោង</a:t>
            </a:r>
            <a:r>
              <a:rPr lang="en-US" sz="1800" dirty="0" smtClean="0">
                <a:latin typeface="AKbalthom Freehand"/>
                <a:cs typeface="AKbalthom Freehand"/>
              </a:rPr>
              <a:t>​</a:t>
            </a:r>
            <a:r>
              <a:rPr lang="en-US" sz="1800" dirty="0" err="1" smtClean="0">
                <a:latin typeface="AKbalthom Freehand"/>
                <a:cs typeface="AKbalthom Freehand"/>
              </a:rPr>
              <a:t>របស</a:t>
            </a:r>
            <a:r>
              <a:rPr lang="en-US" sz="1800" dirty="0" smtClean="0">
                <a:latin typeface="AKbalthom Freehand"/>
                <a:cs typeface="AKbalthom Freehand"/>
              </a:rPr>
              <a:t>់​</a:t>
            </a:r>
            <a:r>
              <a:rPr lang="en-US" sz="1800" dirty="0" err="1" smtClean="0">
                <a:latin typeface="AKbalthom Freehand"/>
                <a:cs typeface="AKbalthom Freehand"/>
              </a:rPr>
              <a:t>ពួក</a:t>
            </a:r>
            <a:r>
              <a:rPr lang="en-US" sz="1800" dirty="0" smtClean="0">
                <a:latin typeface="AKbalthom Freehand"/>
                <a:cs typeface="AKbalthom Freehand"/>
              </a:rPr>
              <a:t>​</a:t>
            </a:r>
            <a:r>
              <a:rPr lang="en-US" sz="1800" dirty="0" err="1" smtClean="0">
                <a:latin typeface="AKbalthom Freehand"/>
                <a:cs typeface="AKbalthom Freehand"/>
              </a:rPr>
              <a:t>គេ</a:t>
            </a:r>
            <a:r>
              <a:rPr lang="en-US" sz="1800" dirty="0" smtClean="0">
                <a:latin typeface="AKbalthom Freehand"/>
                <a:cs typeface="AKbalthom Freehand"/>
              </a:rPr>
              <a:t>​ </a:t>
            </a:r>
            <a:r>
              <a:rPr lang="en-US" sz="1800" dirty="0" err="1" smtClean="0">
                <a:latin typeface="AKbalthom Freehand"/>
                <a:cs typeface="AKbalthom Freehand"/>
              </a:rPr>
              <a:t>មិនថា</a:t>
            </a:r>
            <a:r>
              <a:rPr lang="en-US" sz="1800" dirty="0">
                <a:latin typeface="AKbalthom Freehand"/>
                <a:cs typeface="AKbalthom Freehand"/>
              </a:rPr>
              <a:t>​</a:t>
            </a:r>
            <a:r>
              <a:rPr lang="en-US" sz="1800" dirty="0" err="1" smtClean="0">
                <a:latin typeface="AKbalthom Freehand"/>
                <a:cs typeface="AKbalthom Freehand"/>
              </a:rPr>
              <a:t>ទឹកប្រាក់ចំនួនប៉ុន្មាន</a:t>
            </a:r>
            <a:r>
              <a:rPr lang="en-US" sz="1800" dirty="0" smtClean="0">
                <a:latin typeface="AKbalthom Freehand"/>
                <a:cs typeface="AKbalthom Freehand"/>
              </a:rPr>
              <a:t> </a:t>
            </a:r>
            <a:r>
              <a:rPr lang="en-US" sz="1800" dirty="0" err="1" smtClean="0">
                <a:latin typeface="AKbalthom Freehand"/>
                <a:cs typeface="AKbalthom Freehand"/>
              </a:rPr>
              <a:t>មិន</a:t>
            </a:r>
            <a:r>
              <a:rPr lang="en-US" sz="1800" dirty="0" smtClean="0">
                <a:latin typeface="AKbalthom Freehand"/>
                <a:cs typeface="AKbalthom Freehand"/>
              </a:rPr>
              <a:t>​</a:t>
            </a:r>
            <a:r>
              <a:rPr lang="en-US" sz="1800" dirty="0" err="1" smtClean="0">
                <a:latin typeface="AKbalthom Freehand"/>
                <a:cs typeface="AKbalthom Freehand"/>
              </a:rPr>
              <a:t>ឲ្យ</a:t>
            </a:r>
            <a:r>
              <a:rPr lang="en-US" sz="1800" dirty="0" smtClean="0">
                <a:latin typeface="AKbalthom Freehand"/>
                <a:cs typeface="AKbalthom Freehand"/>
              </a:rPr>
              <a:t>​</a:t>
            </a:r>
            <a:r>
              <a:rPr lang="en-US" sz="1800" dirty="0" err="1" smtClean="0">
                <a:latin typeface="AKbalthom Freehand"/>
                <a:cs typeface="AKbalthom Freehand"/>
              </a:rPr>
              <a:t>ជាប់ពាក់ព័ន្ធ</a:t>
            </a:r>
            <a:r>
              <a:rPr lang="en-US" sz="1800" dirty="0" smtClean="0">
                <a:latin typeface="AKbalthom Freehand"/>
                <a:cs typeface="AKbalthom Freehand"/>
              </a:rPr>
              <a:t>​</a:t>
            </a:r>
            <a:r>
              <a:rPr lang="en-US" sz="1800" dirty="0" err="1" smtClean="0">
                <a:latin typeface="AKbalthom Freehand"/>
                <a:cs typeface="AKbalthom Freehand"/>
              </a:rPr>
              <a:t>នឹងការជួញដូរមនុស្ស</a:t>
            </a:r>
            <a:r>
              <a:rPr lang="en-US" sz="1800" dirty="0" smtClean="0">
                <a:latin typeface="AKbalthom Freehand"/>
                <a:cs typeface="AKbalthom Freehand"/>
              </a:rPr>
              <a:t>​ </a:t>
            </a:r>
            <a:r>
              <a:rPr lang="en-US" sz="1800" dirty="0" err="1" smtClean="0">
                <a:latin typeface="AKbalthom Freehand"/>
                <a:cs typeface="AKbalthom Freehand"/>
              </a:rPr>
              <a:t>ទិញសេវាផ្លូវភេទ</a:t>
            </a:r>
            <a:r>
              <a:rPr lang="en-US" sz="1800" dirty="0">
                <a:latin typeface="AKbalthom Freehand"/>
                <a:cs typeface="AKbalthom Freehand"/>
              </a:rPr>
              <a:t> </a:t>
            </a:r>
            <a:r>
              <a:rPr lang="en-US" sz="1800" dirty="0" err="1" smtClean="0">
                <a:latin typeface="AKbalthom Freehand"/>
                <a:cs typeface="AKbalthom Freehand"/>
              </a:rPr>
              <a:t>និងការបង្ខំកម្លាំងពលកម្ម</a:t>
            </a:r>
            <a:r>
              <a:rPr lang="en-US" sz="1800" dirty="0" smtClean="0">
                <a:latin typeface="AKbalthom Freehand"/>
                <a:cs typeface="AKbalthom Freehand"/>
              </a:rPr>
              <a:t>។</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13</a:t>
            </a:fld>
            <a:endParaRPr sz="600" b="0" i="0" u="none" strike="noStrike" cap="none">
              <a:solidFill>
                <a:srgbClr val="6C6463"/>
              </a:solidFill>
              <a:latin typeface="Cabin"/>
              <a:ea typeface="Cabin"/>
              <a:cs typeface="Cabin"/>
              <a:sym typeface="Cabin"/>
            </a:endParaRPr>
          </a:p>
        </p:txBody>
      </p:sp>
      <p:sp>
        <p:nvSpPr>
          <p:cNvPr id="297" name="Google Shape;297;p40"/>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Preventing Sexual Exploitation and Abuse (2</a:t>
            </a:r>
            <a:r>
              <a:rPr lang="en-US" dirty="0" smtClean="0"/>
              <a:t>)</a:t>
            </a:r>
            <a:br>
              <a:rPr lang="en-US" dirty="0" smtClean="0"/>
            </a:br>
            <a:r>
              <a:rPr lang="en-US" sz="2000" dirty="0" err="1">
                <a:latin typeface="AKbalthom Freehand"/>
                <a:cs typeface="AKbalthom Freehand"/>
              </a:rPr>
              <a:t>ទប់ស្កាត់ការកេងប្រវ័ញ្ច</a:t>
            </a:r>
            <a:r>
              <a:rPr lang="en-US" sz="2000" dirty="0">
                <a:latin typeface="AKbalthom Freehand"/>
                <a:cs typeface="AKbalthom Freehand"/>
              </a:rPr>
              <a:t> </a:t>
            </a:r>
            <a:r>
              <a:rPr lang="en-US" sz="2000" dirty="0" err="1">
                <a:latin typeface="AKbalthom Freehand"/>
                <a:cs typeface="AKbalthom Freehand"/>
              </a:rPr>
              <a:t>និងការរំលោភបំពានផ្លូវភេទ</a:t>
            </a:r>
            <a:r>
              <a:rPr lang="en-US" sz="2000" dirty="0">
                <a:latin typeface="AKbalthom Freehand"/>
                <a:cs typeface="AKbalthom Freehand"/>
              </a:rPr>
              <a:t> </a:t>
            </a:r>
            <a:r>
              <a:rPr lang="en-US" sz="2000" dirty="0" smtClean="0">
                <a:latin typeface="AKbalthom Freehand"/>
                <a:cs typeface="AKbalthom Freehand"/>
              </a:rPr>
              <a:t>(2)</a:t>
            </a:r>
            <a:endParaRPr sz="2000" dirty="0"/>
          </a:p>
        </p:txBody>
      </p:sp>
      <p:sp>
        <p:nvSpPr>
          <p:cNvPr id="298" name="Google Shape;298;p40"/>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t>For awards with services performed overseas greater than $500,000, the prime partner must annually certify to its USAID Contracting or Agreement Officer that it has a compliance plan in place to prevent prohibited trafficking-related activities, including procuring commercial sex</a:t>
            </a:r>
            <a:r>
              <a:rPr lang="en-US" sz="1800" dirty="0" smtClean="0"/>
              <a:t>.</a:t>
            </a:r>
          </a:p>
          <a:p>
            <a:pPr marL="0" marR="0" lvl="0" indent="0" algn="l" rtl="0">
              <a:lnSpc>
                <a:spcPct val="100000"/>
              </a:lnSpc>
              <a:spcBef>
                <a:spcPts val="0"/>
              </a:spcBef>
              <a:spcAft>
                <a:spcPts val="0"/>
              </a:spcAft>
              <a:buNone/>
            </a:pPr>
            <a:endParaRPr lang="en-US" sz="1800" dirty="0"/>
          </a:p>
          <a:p>
            <a:pPr marL="0" lvl="0" indent="0">
              <a:lnSpc>
                <a:spcPct val="130000"/>
              </a:lnSpc>
              <a:buNone/>
            </a:pPr>
            <a:r>
              <a:rPr lang="en-US" sz="1800" dirty="0" err="1" smtClean="0">
                <a:latin typeface="AKbalthom Freehand"/>
                <a:cs typeface="AKbalthom Freehand"/>
              </a:rPr>
              <a:t>ចំពោះគម្រោងដែលត្រូវបំពេញការងារនៅ</a:t>
            </a:r>
            <a:r>
              <a:rPr lang="en-US" sz="1800" dirty="0" smtClean="0">
                <a:latin typeface="AKbalthom Freehand"/>
                <a:cs typeface="AKbalthom Freehand"/>
              </a:rPr>
              <a:t>​</a:t>
            </a:r>
            <a:r>
              <a:rPr lang="en-US" sz="1800" dirty="0" err="1" smtClean="0">
                <a:latin typeface="AKbalthom Freehand"/>
                <a:cs typeface="AKbalthom Freehand"/>
              </a:rPr>
              <a:t>ក្រៅប្រទេស</a:t>
            </a:r>
            <a:r>
              <a:rPr lang="en-US" sz="1800" dirty="0" smtClean="0">
                <a:latin typeface="AKbalthom Freehand"/>
                <a:cs typeface="AKbalthom Freehand"/>
              </a:rPr>
              <a:t>​ </a:t>
            </a:r>
            <a:r>
              <a:rPr lang="en-US" sz="1800" dirty="0" err="1" smtClean="0">
                <a:latin typeface="AKbalthom Freehand"/>
                <a:cs typeface="AKbalthom Freehand"/>
              </a:rPr>
              <a:t>ហើយមានតម្លៃ</a:t>
            </a:r>
            <a:r>
              <a:rPr lang="en-US" sz="1800" dirty="0" smtClean="0">
                <a:latin typeface="AKbalthom Freehand"/>
                <a:cs typeface="AKbalthom Freehand"/>
              </a:rPr>
              <a:t>​</a:t>
            </a:r>
            <a:r>
              <a:rPr lang="en-US" sz="1800" dirty="0" err="1" smtClean="0">
                <a:latin typeface="AKbalthom Freehand"/>
                <a:cs typeface="AKbalthom Freehand"/>
              </a:rPr>
              <a:t>លើស</a:t>
            </a:r>
            <a:r>
              <a:rPr lang="en-US" sz="1800" dirty="0">
                <a:latin typeface="AKbalthom Freehand"/>
                <a:cs typeface="AKbalthom Freehand"/>
              </a:rPr>
              <a:t>​</a:t>
            </a:r>
            <a:r>
              <a:rPr lang="en-US" sz="1800" dirty="0" err="1" smtClean="0">
                <a:latin typeface="AKbalthom Freehand"/>
                <a:cs typeface="AKbalthom Freehand"/>
              </a:rPr>
              <a:t>ពី</a:t>
            </a:r>
            <a:r>
              <a:rPr lang="en-US" sz="1800" dirty="0" smtClean="0">
                <a:latin typeface="AKbalthom Freehand"/>
                <a:cs typeface="AKbalthom Freehand"/>
              </a:rPr>
              <a:t> 500,000 (៥សែន)​ </a:t>
            </a:r>
            <a:r>
              <a:rPr lang="en-US" sz="1800" dirty="0" err="1" smtClean="0">
                <a:latin typeface="AKbalthom Freehand"/>
                <a:cs typeface="AKbalthom Freehand"/>
              </a:rPr>
              <a:t>ដុល្លារអាមេរិក</a:t>
            </a:r>
            <a:r>
              <a:rPr lang="en-US" sz="1800" dirty="0" smtClean="0">
                <a:latin typeface="AKbalthom Freehand"/>
                <a:cs typeface="AKbalthom Freehand"/>
              </a:rPr>
              <a:t> </a:t>
            </a:r>
            <a:r>
              <a:rPr lang="en-US" sz="1800" dirty="0" err="1" smtClean="0">
                <a:latin typeface="AKbalthom Freehand"/>
                <a:cs typeface="AKbalthom Freehand"/>
              </a:rPr>
              <a:t>ដៃគូជាប់កុងត្រា</a:t>
            </a:r>
            <a:r>
              <a:rPr lang="en-US" sz="1800" dirty="0" smtClean="0">
                <a:latin typeface="AKbalthom Freehand"/>
                <a:cs typeface="AKbalthom Freehand"/>
              </a:rPr>
              <a:t>​​ </a:t>
            </a:r>
            <a:r>
              <a:rPr lang="en-US" sz="1800" dirty="0" err="1" smtClean="0">
                <a:latin typeface="AKbalthom Freehand"/>
                <a:cs typeface="AKbalthom Freehand"/>
              </a:rPr>
              <a:t>ត្រូវ</a:t>
            </a:r>
            <a:r>
              <a:rPr lang="en-US" sz="1800" dirty="0" smtClean="0">
                <a:latin typeface="AKbalthom Freehand"/>
                <a:cs typeface="AKbalthom Freehand"/>
              </a:rPr>
              <a:t>​​</a:t>
            </a:r>
            <a:r>
              <a:rPr lang="en-US" sz="1800" dirty="0" err="1" smtClean="0">
                <a:latin typeface="AKbalthom Freehand"/>
                <a:cs typeface="AKbalthom Freehand"/>
              </a:rPr>
              <a:t>បញ្ជាក់ជារៀងរាល</a:t>
            </a:r>
            <a:r>
              <a:rPr lang="en-US" sz="1800" dirty="0" smtClean="0">
                <a:latin typeface="AKbalthom Freehand"/>
                <a:cs typeface="AKbalthom Freehand"/>
              </a:rPr>
              <a:t>់​</a:t>
            </a:r>
            <a:r>
              <a:rPr lang="en-US" sz="1800" dirty="0" err="1" smtClean="0">
                <a:latin typeface="AKbalthom Freehand"/>
                <a:cs typeface="AKbalthom Freehand"/>
              </a:rPr>
              <a:t>ឆ្នាំ</a:t>
            </a:r>
            <a:r>
              <a:rPr lang="en-US" sz="1800" dirty="0">
                <a:latin typeface="AKbalthom Freehand"/>
                <a:cs typeface="AKbalthom Freehand"/>
              </a:rPr>
              <a:t>​</a:t>
            </a:r>
            <a:r>
              <a:rPr lang="en-US" sz="1800" dirty="0" err="1" smtClean="0">
                <a:latin typeface="AKbalthom Freehand"/>
                <a:cs typeface="AKbalthom Freehand"/>
              </a:rPr>
              <a:t>មក</a:t>
            </a:r>
            <a:r>
              <a:rPr lang="en-US" sz="1800" dirty="0" smtClean="0">
                <a:latin typeface="AKbalthom Freehand"/>
                <a:cs typeface="AKbalthom Freehand"/>
              </a:rPr>
              <a:t>​</a:t>
            </a:r>
            <a:r>
              <a:rPr lang="en-US" sz="1800" dirty="0" err="1" smtClean="0">
                <a:latin typeface="AKbalthom Freehand"/>
                <a:cs typeface="AKbalthom Freehand"/>
              </a:rPr>
              <a:t>កាន</a:t>
            </a:r>
            <a:r>
              <a:rPr lang="en-US" sz="1800" dirty="0" smtClean="0">
                <a:latin typeface="AKbalthom Freehand"/>
                <a:cs typeface="AKbalthom Freehand"/>
              </a:rPr>
              <a:t>់​</a:t>
            </a:r>
            <a:r>
              <a:rPr lang="en-US" sz="1800" dirty="0" err="1" smtClean="0">
                <a:latin typeface="AKbalthom Freehand"/>
                <a:cs typeface="AKbalthom Freehand"/>
              </a:rPr>
              <a:t>មន្ត្រី</a:t>
            </a:r>
            <a:r>
              <a:rPr lang="en-US" sz="1800" dirty="0" smtClean="0">
                <a:latin typeface="AKbalthom Freehand"/>
                <a:cs typeface="AKbalthom Freehand"/>
              </a:rPr>
              <a:t> USAID </a:t>
            </a:r>
            <a:r>
              <a:rPr lang="en-US" sz="1800" dirty="0" err="1" smtClean="0">
                <a:latin typeface="AKbalthom Freehand"/>
                <a:cs typeface="AKbalthom Freehand"/>
              </a:rPr>
              <a:t>ទទួលបន្ទុកខាង</a:t>
            </a:r>
            <a:r>
              <a:rPr lang="en-US" sz="1800" dirty="0" smtClean="0">
                <a:latin typeface="AKbalthom Freehand"/>
                <a:cs typeface="AKbalthom Freehand"/>
              </a:rPr>
              <a:t>​</a:t>
            </a:r>
            <a:r>
              <a:rPr lang="en-US" sz="1800" dirty="0" err="1" smtClean="0">
                <a:latin typeface="AKbalthom Freehand"/>
                <a:cs typeface="AKbalthom Freehand"/>
              </a:rPr>
              <a:t>កិច្ចសន្យា</a:t>
            </a:r>
            <a:r>
              <a:rPr lang="en-US" sz="1800" dirty="0" smtClean="0">
                <a:latin typeface="AKbalthom Freehand"/>
                <a:cs typeface="AKbalthom Freehand"/>
              </a:rPr>
              <a:t>​ </a:t>
            </a:r>
            <a:r>
              <a:rPr lang="en-US" sz="1800" dirty="0" err="1" smtClean="0">
                <a:latin typeface="AKbalthom Freehand"/>
                <a:cs typeface="AKbalthom Freehand"/>
              </a:rPr>
              <a:t>ឬ</a:t>
            </a:r>
            <a:r>
              <a:rPr lang="en-US" sz="1800" dirty="0" smtClean="0">
                <a:latin typeface="AKbalthom Freehand"/>
                <a:cs typeface="AKbalthom Freehand"/>
              </a:rPr>
              <a:t>​​</a:t>
            </a:r>
            <a:r>
              <a:rPr lang="en-US" sz="1800" dirty="0" err="1" smtClean="0">
                <a:latin typeface="AKbalthom Freehand"/>
                <a:cs typeface="AKbalthom Freehand"/>
              </a:rPr>
              <a:t>កិច្ច</a:t>
            </a:r>
            <a:r>
              <a:rPr lang="en-US" sz="1800" dirty="0" smtClean="0">
                <a:latin typeface="AKbalthom Freehand"/>
                <a:cs typeface="AKbalthom Freehand"/>
              </a:rPr>
              <a:t>​</a:t>
            </a:r>
            <a:r>
              <a:rPr lang="en-US" sz="1800" dirty="0" err="1" smtClean="0">
                <a:latin typeface="AKbalthom Freehand"/>
                <a:cs typeface="AKbalthom Freehand"/>
              </a:rPr>
              <a:t>ព្រមព្រៀង</a:t>
            </a:r>
            <a:r>
              <a:rPr lang="en-US" sz="1800" dirty="0" smtClean="0">
                <a:latin typeface="AKbalthom Freehand"/>
                <a:cs typeface="AKbalthom Freehand"/>
              </a:rPr>
              <a:t>​ </a:t>
            </a:r>
            <a:r>
              <a:rPr lang="en-US" sz="1800" dirty="0" err="1" smtClean="0">
                <a:latin typeface="AKbalthom Freehand"/>
                <a:cs typeface="AKbalthom Freehand"/>
              </a:rPr>
              <a:t>ថាស្ថាប័នរបស់ពួកគេមាន</a:t>
            </a:r>
            <a:r>
              <a:rPr lang="en-US" sz="1800" dirty="0" smtClean="0">
                <a:latin typeface="AKbalthom Freehand"/>
                <a:cs typeface="AKbalthom Freehand"/>
              </a:rPr>
              <a:t>​</a:t>
            </a:r>
            <a:r>
              <a:rPr lang="en-US" sz="1800" dirty="0" err="1" smtClean="0">
                <a:latin typeface="AKbalthom Freehand"/>
                <a:cs typeface="AKbalthom Freehand"/>
              </a:rPr>
              <a:t>គម្រោង</a:t>
            </a:r>
            <a:r>
              <a:rPr lang="en-US" sz="1800" dirty="0" smtClean="0">
                <a:latin typeface="AKbalthom Freehand"/>
                <a:cs typeface="AKbalthom Freehand"/>
              </a:rPr>
              <a:t>​</a:t>
            </a:r>
            <a:r>
              <a:rPr lang="en-US" sz="1800" dirty="0" err="1" smtClean="0">
                <a:latin typeface="AKbalthom Freehand"/>
                <a:cs typeface="AKbalthom Freehand"/>
              </a:rPr>
              <a:t>ក្នុងការទប់ស្កាត់សកម្ម</a:t>
            </a:r>
            <a:r>
              <a:rPr lang="en-US" sz="1800" dirty="0" smtClean="0">
                <a:latin typeface="AKbalthom Freehand"/>
                <a:cs typeface="AKbalthom Freehand"/>
              </a:rPr>
              <a:t>​</a:t>
            </a:r>
            <a:r>
              <a:rPr lang="en-US" sz="1800" dirty="0" err="1" smtClean="0">
                <a:latin typeface="AKbalthom Freehand"/>
                <a:cs typeface="AKbalthom Freehand"/>
              </a:rPr>
              <a:t>ភាព</a:t>
            </a:r>
            <a:r>
              <a:rPr lang="en-US" sz="1800" dirty="0" smtClean="0">
                <a:latin typeface="AKbalthom Freehand"/>
                <a:cs typeface="AKbalthom Freehand"/>
              </a:rPr>
              <a:t>​</a:t>
            </a:r>
            <a:r>
              <a:rPr lang="en-US" sz="1800" dirty="0" err="1" smtClean="0">
                <a:latin typeface="AKbalthom Freehand"/>
                <a:cs typeface="AKbalthom Freehand"/>
              </a:rPr>
              <a:t>ទាំងឡាយណាទាក់ទងនឹងការជួញដូរមនុស្ស</a:t>
            </a:r>
            <a:r>
              <a:rPr lang="en-US" sz="1800" dirty="0" smtClean="0">
                <a:latin typeface="AKbalthom Freehand"/>
                <a:cs typeface="AKbalthom Freehand"/>
              </a:rPr>
              <a:t> </a:t>
            </a:r>
            <a:r>
              <a:rPr lang="en-US" sz="1800" dirty="0" err="1" smtClean="0">
                <a:latin typeface="AKbalthom Freehand"/>
                <a:cs typeface="AKbalthom Freehand"/>
              </a:rPr>
              <a:t>បូករួមទាំងការទិញ</a:t>
            </a:r>
            <a:r>
              <a:rPr lang="en-US" sz="1800" dirty="0" smtClean="0">
                <a:latin typeface="AKbalthom Freehand"/>
                <a:cs typeface="AKbalthom Freehand"/>
              </a:rPr>
              <a:t>​</a:t>
            </a:r>
            <a:r>
              <a:rPr lang="en-US" sz="1800" dirty="0" err="1" smtClean="0">
                <a:latin typeface="AKbalthom Freehand"/>
                <a:cs typeface="AKbalthom Freehand"/>
              </a:rPr>
              <a:t>សេវា</a:t>
            </a:r>
            <a:r>
              <a:rPr lang="en-US" sz="1800" dirty="0" smtClean="0">
                <a:latin typeface="AKbalthom Freehand"/>
                <a:cs typeface="AKbalthom Freehand"/>
              </a:rPr>
              <a:t>​</a:t>
            </a:r>
            <a:r>
              <a:rPr lang="en-US" sz="1800" dirty="0" err="1" smtClean="0">
                <a:latin typeface="AKbalthom Freehand"/>
                <a:cs typeface="AKbalthom Freehand"/>
              </a:rPr>
              <a:t>ផ្លូវភេទផងដែរ</a:t>
            </a:r>
            <a:r>
              <a:rPr lang="en-US" sz="1800" dirty="0" smtClean="0">
                <a:latin typeface="AKbalthom Freehand"/>
                <a:cs typeface="AKbalthom Freehand"/>
              </a:rPr>
              <a:t>។</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14</a:t>
            </a:fld>
            <a:endParaRPr sz="600" b="0" i="0" u="none" strike="noStrike" cap="none">
              <a:solidFill>
                <a:srgbClr val="6C6463"/>
              </a:solidFill>
              <a:latin typeface="Cabin"/>
              <a:ea typeface="Cabin"/>
              <a:cs typeface="Cabin"/>
              <a:sym typeface="Cabin"/>
            </a:endParaRPr>
          </a:p>
        </p:txBody>
      </p:sp>
      <p:sp>
        <p:nvSpPr>
          <p:cNvPr id="304" name="Google Shape;304;p41"/>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Preventing Sexual Exploitation and Abuse (3</a:t>
            </a:r>
            <a:r>
              <a:rPr lang="en-US" dirty="0" smtClean="0"/>
              <a:t>)</a:t>
            </a:r>
            <a:br>
              <a:rPr lang="en-US" dirty="0" smtClean="0"/>
            </a:br>
            <a:r>
              <a:rPr lang="en-US" sz="2000" dirty="0" err="1">
                <a:latin typeface="AKbalthom Freehand"/>
                <a:cs typeface="AKbalthom Freehand"/>
              </a:rPr>
              <a:t>ទប់ស្កាត់ការកេងប្រវ័ញ្ច</a:t>
            </a:r>
            <a:r>
              <a:rPr lang="en-US" sz="2000" dirty="0">
                <a:latin typeface="AKbalthom Freehand"/>
                <a:cs typeface="AKbalthom Freehand"/>
              </a:rPr>
              <a:t> </a:t>
            </a:r>
            <a:r>
              <a:rPr lang="en-US" sz="2000" dirty="0" err="1">
                <a:latin typeface="AKbalthom Freehand"/>
                <a:cs typeface="AKbalthom Freehand"/>
              </a:rPr>
              <a:t>និងការរំលោភបំពានផ្លូវភេទ</a:t>
            </a:r>
            <a:r>
              <a:rPr lang="en-US" sz="2000" dirty="0">
                <a:latin typeface="AKbalthom Freehand"/>
                <a:cs typeface="AKbalthom Freehand"/>
              </a:rPr>
              <a:t> </a:t>
            </a:r>
            <a:r>
              <a:rPr lang="en-US" sz="2000" dirty="0" smtClean="0">
                <a:latin typeface="AKbalthom Freehand"/>
                <a:cs typeface="AKbalthom Freehand"/>
              </a:rPr>
              <a:t>(3)</a:t>
            </a:r>
            <a:endParaRPr sz="2000" dirty="0"/>
          </a:p>
        </p:txBody>
      </p:sp>
      <p:sp>
        <p:nvSpPr>
          <p:cNvPr id="305" name="Google Shape;305;p41"/>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dirty="0"/>
              <a:t>USAID also includes additional protections in grants and contracts to promote the safeguarding of children and youth under the age of 18, and to protect them against abuse, exploitation, and neglect in the implementation of USAID-funded programs</a:t>
            </a:r>
            <a:r>
              <a:rPr lang="en-US" sz="2000" dirty="0" smtClean="0"/>
              <a:t>.</a:t>
            </a:r>
          </a:p>
          <a:p>
            <a:pPr marL="0" marR="0" lvl="0" indent="0" algn="l" rtl="0">
              <a:lnSpc>
                <a:spcPct val="100000"/>
              </a:lnSpc>
              <a:spcBef>
                <a:spcPts val="0"/>
              </a:spcBef>
              <a:spcAft>
                <a:spcPts val="0"/>
              </a:spcAft>
              <a:buNone/>
            </a:pPr>
            <a:endParaRPr lang="en-US" sz="2000" dirty="0"/>
          </a:p>
          <a:p>
            <a:pPr marL="0" lvl="0" indent="0">
              <a:lnSpc>
                <a:spcPct val="130000"/>
              </a:lnSpc>
              <a:buNone/>
            </a:pPr>
            <a:r>
              <a:rPr lang="en-US" sz="2000" dirty="0" smtClean="0">
                <a:latin typeface="AKbalthom Freehand"/>
                <a:cs typeface="AKbalthom Freehand"/>
              </a:rPr>
              <a:t>USAID​</a:t>
            </a:r>
            <a:r>
              <a:rPr lang="en-US" sz="2000" dirty="0">
                <a:latin typeface="AKbalthom Freehand"/>
                <a:cs typeface="AKbalthom Freehand"/>
              </a:rPr>
              <a:t> </a:t>
            </a:r>
            <a:r>
              <a:rPr lang="en-US" sz="2000" dirty="0" err="1" smtClean="0">
                <a:latin typeface="AKbalthom Freehand"/>
                <a:cs typeface="AKbalthom Freehand"/>
              </a:rPr>
              <a:t>ក៏បញ្ចូលបន្ថែមផងដែរ</a:t>
            </a:r>
            <a:r>
              <a:rPr lang="en-US" sz="2000" dirty="0" smtClean="0">
                <a:latin typeface="AKbalthom Freehand"/>
                <a:cs typeface="AKbalthom Freehand"/>
              </a:rPr>
              <a:t>​</a:t>
            </a:r>
            <a:r>
              <a:rPr lang="en-US" sz="2000" dirty="0" err="1" smtClean="0">
                <a:latin typeface="AKbalthom Freehand"/>
                <a:cs typeface="AKbalthom Freehand"/>
              </a:rPr>
              <a:t>នូវបញ្ញត្តិការពារទាំងក្នុងកិច្ចព្រមព្រៀង</a:t>
            </a:r>
            <a:r>
              <a:rPr lang="en-US" sz="2000" dirty="0" smtClean="0">
                <a:latin typeface="AKbalthom Freehand"/>
                <a:cs typeface="AKbalthom Freehand"/>
              </a:rPr>
              <a:t>​</a:t>
            </a:r>
            <a:r>
              <a:rPr lang="en-US" sz="2000" dirty="0" err="1" smtClean="0">
                <a:latin typeface="AKbalthom Freehand"/>
                <a:cs typeface="AKbalthom Freehand"/>
              </a:rPr>
              <a:t>ជំនួយ</a:t>
            </a:r>
            <a:r>
              <a:rPr lang="en-US" sz="2000" dirty="0" smtClean="0">
                <a:latin typeface="AKbalthom Freehand"/>
                <a:cs typeface="AKbalthom Freehand"/>
              </a:rPr>
              <a:t>​ </a:t>
            </a:r>
            <a:r>
              <a:rPr lang="en-US" sz="2000" dirty="0" err="1" smtClean="0">
                <a:latin typeface="AKbalthom Freehand"/>
                <a:cs typeface="AKbalthom Freehand"/>
              </a:rPr>
              <a:t>និង</a:t>
            </a:r>
            <a:r>
              <a:rPr lang="en-US" sz="2000" dirty="0" smtClean="0">
                <a:latin typeface="AKbalthom Freehand"/>
                <a:cs typeface="AKbalthom Freehand"/>
              </a:rPr>
              <a:t>​</a:t>
            </a:r>
            <a:r>
              <a:rPr lang="en-US" sz="2000" dirty="0" err="1" smtClean="0">
                <a:latin typeface="AKbalthom Freehand"/>
                <a:cs typeface="AKbalthom Freehand"/>
              </a:rPr>
              <a:t>កិច្ច</a:t>
            </a:r>
            <a:r>
              <a:rPr lang="en-US" sz="2000" dirty="0" smtClean="0">
                <a:latin typeface="AKbalthom Freehand"/>
                <a:cs typeface="AKbalthom Freehand"/>
              </a:rPr>
              <a:t>​</a:t>
            </a:r>
            <a:r>
              <a:rPr lang="en-US" sz="2000" dirty="0" err="1" smtClean="0">
                <a:latin typeface="AKbalthom Freehand"/>
                <a:cs typeface="AKbalthom Freehand"/>
              </a:rPr>
              <a:t>សន្យា</a:t>
            </a:r>
            <a:r>
              <a:rPr lang="en-US" sz="2000" dirty="0" smtClean="0">
                <a:latin typeface="AKbalthom Freehand"/>
                <a:cs typeface="AKbalthom Freehand"/>
              </a:rPr>
              <a:t>​ </a:t>
            </a:r>
            <a:r>
              <a:rPr lang="en-US" sz="2000" dirty="0" err="1" smtClean="0">
                <a:latin typeface="AKbalthom Freehand"/>
                <a:cs typeface="AKbalthom Freehand"/>
              </a:rPr>
              <a:t>ដើម្បី</a:t>
            </a:r>
            <a:r>
              <a:rPr lang="en-US" sz="2000" dirty="0" smtClean="0">
                <a:latin typeface="AKbalthom Freehand"/>
                <a:cs typeface="AKbalthom Freehand"/>
              </a:rPr>
              <a:t>​</a:t>
            </a:r>
            <a:r>
              <a:rPr lang="en-US" sz="2000" dirty="0" err="1" smtClean="0">
                <a:latin typeface="AKbalthom Freehand"/>
                <a:cs typeface="AKbalthom Freehand"/>
              </a:rPr>
              <a:t>លើកកម្ពស</a:t>
            </a:r>
            <a:r>
              <a:rPr lang="en-US" sz="2000" dirty="0" smtClean="0">
                <a:latin typeface="AKbalthom Freehand"/>
                <a:cs typeface="AKbalthom Freehand"/>
              </a:rPr>
              <a:t>់​</a:t>
            </a:r>
            <a:r>
              <a:rPr lang="en-US" sz="2000" dirty="0" err="1" smtClean="0">
                <a:latin typeface="AKbalthom Freehand"/>
                <a:cs typeface="AKbalthom Freehand"/>
              </a:rPr>
              <a:t>ការគាំពារកុមារ</a:t>
            </a:r>
            <a:r>
              <a:rPr lang="en-US" sz="2000" dirty="0" smtClean="0">
                <a:latin typeface="AKbalthom Freehand"/>
                <a:cs typeface="AKbalthom Freehand"/>
              </a:rPr>
              <a:t> </a:t>
            </a:r>
            <a:r>
              <a:rPr lang="en-US" sz="2000" dirty="0" err="1" smtClean="0">
                <a:latin typeface="AKbalthom Freehand"/>
                <a:cs typeface="AKbalthom Freehand"/>
              </a:rPr>
              <a:t>និងយុវជន</a:t>
            </a:r>
            <a:r>
              <a:rPr lang="en-US" sz="2000" dirty="0" smtClean="0">
                <a:latin typeface="AKbalthom Freehand"/>
                <a:cs typeface="AKbalthom Freehand"/>
              </a:rPr>
              <a:t>​ដែលមានវ័យក្រោម១៨ឆ្នាំ </a:t>
            </a:r>
            <a:r>
              <a:rPr lang="en-US" sz="2000" dirty="0" err="1" smtClean="0">
                <a:latin typeface="AKbalthom Freehand"/>
                <a:cs typeface="AKbalthom Freehand"/>
              </a:rPr>
              <a:t>ហើយ</a:t>
            </a:r>
            <a:r>
              <a:rPr lang="en-US" sz="2000" dirty="0" smtClean="0">
                <a:latin typeface="AKbalthom Freehand"/>
                <a:cs typeface="AKbalthom Freehand"/>
              </a:rPr>
              <a:t>​</a:t>
            </a:r>
            <a:r>
              <a:rPr lang="en-US" sz="2000" dirty="0" err="1" smtClean="0">
                <a:latin typeface="AKbalthom Freehand"/>
                <a:cs typeface="AKbalthom Freehand"/>
              </a:rPr>
              <a:t>ដើម្បី</a:t>
            </a:r>
            <a:r>
              <a:rPr lang="en-US" sz="2000" dirty="0" smtClean="0">
                <a:latin typeface="AKbalthom Freehand"/>
                <a:cs typeface="AKbalthom Freehand"/>
              </a:rPr>
              <a:t>​</a:t>
            </a:r>
            <a:r>
              <a:rPr lang="en-US" sz="2000" dirty="0" err="1" smtClean="0">
                <a:latin typeface="AKbalthom Freehand"/>
                <a:cs typeface="AKbalthom Freehand"/>
              </a:rPr>
              <a:t>ការពារ</a:t>
            </a:r>
            <a:r>
              <a:rPr lang="en-US" sz="2000" dirty="0" smtClean="0">
                <a:latin typeface="AKbalthom Freehand"/>
                <a:cs typeface="AKbalthom Freehand"/>
              </a:rPr>
              <a:t>​</a:t>
            </a:r>
            <a:r>
              <a:rPr lang="en-US" sz="2000" dirty="0" err="1" smtClean="0">
                <a:latin typeface="AKbalthom Freehand"/>
                <a:cs typeface="AKbalthom Freehand"/>
              </a:rPr>
              <a:t>ពួកគេ</a:t>
            </a:r>
            <a:r>
              <a:rPr lang="en-US" sz="2000" dirty="0" smtClean="0">
                <a:latin typeface="AKbalthom Freehand"/>
                <a:cs typeface="AKbalthom Freehand"/>
              </a:rPr>
              <a:t>​</a:t>
            </a:r>
            <a:r>
              <a:rPr lang="en-US" sz="2000" dirty="0" err="1" smtClean="0">
                <a:latin typeface="AKbalthom Freehand"/>
                <a:cs typeface="AKbalthom Freehand"/>
              </a:rPr>
              <a:t>ពីការរំលោភ</a:t>
            </a:r>
            <a:r>
              <a:rPr lang="en-US" sz="2000" dirty="0" smtClean="0">
                <a:latin typeface="AKbalthom Freehand"/>
                <a:cs typeface="AKbalthom Freehand"/>
              </a:rPr>
              <a:t>​</a:t>
            </a:r>
            <a:r>
              <a:rPr lang="en-US" sz="2000" dirty="0" err="1" smtClean="0">
                <a:latin typeface="AKbalthom Freehand"/>
                <a:cs typeface="AKbalthom Freehand"/>
              </a:rPr>
              <a:t>បំពាន</a:t>
            </a:r>
            <a:r>
              <a:rPr lang="en-US" sz="2000" dirty="0" smtClean="0">
                <a:latin typeface="AKbalthom Freehand"/>
                <a:cs typeface="AKbalthom Freehand"/>
              </a:rPr>
              <a:t>​ </a:t>
            </a:r>
            <a:r>
              <a:rPr lang="en-US" sz="2000" dirty="0" err="1" smtClean="0">
                <a:latin typeface="AKbalthom Freehand"/>
                <a:cs typeface="AKbalthom Freehand"/>
              </a:rPr>
              <a:t>ការកេងប្រវ័ញ្ច</a:t>
            </a:r>
            <a:r>
              <a:rPr lang="en-US" sz="2000" dirty="0" smtClean="0">
                <a:latin typeface="AKbalthom Freehand"/>
                <a:cs typeface="AKbalthom Freehand"/>
              </a:rPr>
              <a:t> </a:t>
            </a:r>
            <a:r>
              <a:rPr lang="en-US" sz="2000" dirty="0" err="1" smtClean="0">
                <a:latin typeface="AKbalthom Freehand"/>
                <a:cs typeface="AKbalthom Freehand"/>
              </a:rPr>
              <a:t>និងការមិនយកចិត្តទុកដាក</a:t>
            </a:r>
            <a:r>
              <a:rPr lang="en-US" sz="2000" dirty="0" smtClean="0">
                <a:latin typeface="AKbalthom Freehand"/>
                <a:cs typeface="AKbalthom Freehand"/>
              </a:rPr>
              <a:t>់ </a:t>
            </a:r>
            <a:r>
              <a:rPr lang="en-US" sz="2000" dirty="0" err="1" smtClean="0">
                <a:latin typeface="AKbalthom Freehand"/>
                <a:cs typeface="AKbalthom Freehand"/>
              </a:rPr>
              <a:t>នៅពេលអនុវត្តកម្មវិធីដែលទទួលជំនួយ</a:t>
            </a:r>
            <a:r>
              <a:rPr lang="en-US" sz="2000" dirty="0">
                <a:latin typeface="AKbalthom Freehand"/>
                <a:cs typeface="AKbalthom Freehand"/>
              </a:rPr>
              <a:t>​</a:t>
            </a:r>
            <a:r>
              <a:rPr lang="en-US" sz="2000" dirty="0" err="1" smtClean="0">
                <a:latin typeface="AKbalthom Freehand"/>
                <a:cs typeface="AKbalthom Freehand"/>
              </a:rPr>
              <a:t>ពី</a:t>
            </a:r>
            <a:r>
              <a:rPr lang="en-US" sz="2000" dirty="0" smtClean="0">
                <a:latin typeface="AKbalthom Freehand"/>
                <a:cs typeface="AKbalthom Freehand"/>
              </a:rPr>
              <a:t> USAID។</a:t>
            </a:r>
            <a:endParaRPr sz="2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15</a:t>
            </a:fld>
            <a:endParaRPr sz="600" b="0" i="0" u="none" strike="noStrike" cap="none">
              <a:solidFill>
                <a:srgbClr val="6C6463"/>
              </a:solidFill>
              <a:latin typeface="Cabin"/>
              <a:ea typeface="Cabin"/>
              <a:cs typeface="Cabin"/>
              <a:sym typeface="Cabin"/>
            </a:endParaRPr>
          </a:p>
        </p:txBody>
      </p:sp>
      <p:sp>
        <p:nvSpPr>
          <p:cNvPr id="311" name="Google Shape;311;p42"/>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Partner Codes of </a:t>
            </a:r>
            <a:r>
              <a:rPr lang="en-US" dirty="0" smtClean="0"/>
              <a:t>Conduct </a:t>
            </a:r>
            <a:br>
              <a:rPr lang="en-US" dirty="0" smtClean="0"/>
            </a:br>
            <a:r>
              <a:rPr lang="en-US" dirty="0" err="1" smtClean="0">
                <a:latin typeface="AKbalthom Freehand"/>
                <a:cs typeface="AKbalthom Freehand"/>
              </a:rPr>
              <a:t>ច្បាប់អនុវត្តសម្រាប់ដៃគូ</a:t>
            </a:r>
            <a:endParaRPr dirty="0"/>
          </a:p>
        </p:txBody>
      </p:sp>
      <p:sp>
        <p:nvSpPr>
          <p:cNvPr id="312" name="Google Shape;312;p42"/>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6C6463"/>
              </a:buClr>
              <a:buSzPts val="1600"/>
              <a:buFont typeface="Arial"/>
              <a:buChar char="•"/>
            </a:pPr>
            <a:r>
              <a:rPr lang="en-US" sz="1400" dirty="0"/>
              <a:t>Codes of conduct for all implementing partner employees </a:t>
            </a:r>
            <a:r>
              <a:rPr lang="en-US" sz="1400" b="1" i="1" dirty="0"/>
              <a:t>must meet</a:t>
            </a:r>
            <a:r>
              <a:rPr lang="en-US" sz="1400" dirty="0"/>
              <a:t> internationally recognized standards outlined by the </a:t>
            </a:r>
            <a:r>
              <a:rPr lang="en-US" sz="1400" u="sng" dirty="0">
                <a:solidFill>
                  <a:schemeClr val="hlink"/>
                </a:solidFill>
                <a:hlinkClick r:id="rId3"/>
              </a:rPr>
              <a:t>Inter-Agency Standing Committee (IASC) Protection from Sexual Exploitation and Abuse Task Force</a:t>
            </a:r>
            <a:r>
              <a:rPr lang="en-US" sz="1400" dirty="0" smtClean="0"/>
              <a:t>.</a:t>
            </a:r>
          </a:p>
          <a:p>
            <a:pPr marL="230187" lvl="0" indent="-230187">
              <a:lnSpc>
                <a:spcPct val="130000"/>
              </a:lnSpc>
            </a:pPr>
            <a:r>
              <a:rPr lang="en-US" sz="1400" dirty="0" err="1" smtClean="0">
                <a:latin typeface="AKbalthom Freehand"/>
                <a:cs typeface="AKbalthom Freehand"/>
              </a:rPr>
              <a:t>ច្បាប់អនុវត្តសម្រាប់បុគ្គលិកដៃគូអនុវត្តកម្មវិធីទាំងអស</a:t>
            </a:r>
            <a:r>
              <a:rPr lang="en-US" sz="1400" dirty="0" smtClean="0">
                <a:latin typeface="AKbalthom Freehand"/>
                <a:cs typeface="AKbalthom Freehand"/>
              </a:rPr>
              <a:t>់ </a:t>
            </a:r>
            <a:r>
              <a:rPr lang="en-US" sz="1400" dirty="0" err="1" smtClean="0">
                <a:latin typeface="AKbalthom Freehand"/>
                <a:cs typeface="AKbalthom Freehand"/>
              </a:rPr>
              <a:t>ត្រូវសមស្របទៅនឹងបទដ្ឋានដែលទទួលស្គាល់ជាលក្ខណ:អន្តរជាតិ</a:t>
            </a:r>
            <a:r>
              <a:rPr lang="en-US" sz="1400" dirty="0" smtClean="0">
                <a:latin typeface="AKbalthom Freehand"/>
                <a:cs typeface="AKbalthom Freehand"/>
              </a:rPr>
              <a:t> </a:t>
            </a:r>
            <a:r>
              <a:rPr lang="en-US" sz="1400" dirty="0" err="1" smtClean="0">
                <a:latin typeface="AKbalthom Freehand"/>
                <a:cs typeface="AKbalthom Freehand"/>
              </a:rPr>
              <a:t>ដូចដែលមានចែងដោយក្រុមការងារនៃ</a:t>
            </a:r>
            <a:r>
              <a:rPr lang="en-US" sz="1400" dirty="0" smtClean="0">
                <a:latin typeface="AKbalthom Freehand"/>
                <a:cs typeface="AKbalthom Freehand"/>
              </a:rPr>
              <a:t>​</a:t>
            </a:r>
            <a:r>
              <a:rPr lang="en-US" sz="1400" dirty="0" err="1" smtClean="0">
                <a:latin typeface="AKbalthom Freehand"/>
                <a:cs typeface="AKbalthom Freehand"/>
              </a:rPr>
              <a:t>គណ</a:t>
            </a:r>
            <a:r>
              <a:rPr lang="en-US" sz="1400" dirty="0" smtClean="0">
                <a:latin typeface="AKbalthom Freehand"/>
                <a:cs typeface="AKbalthom Freehand"/>
              </a:rPr>
              <a:t>:​</a:t>
            </a:r>
            <a:r>
              <a:rPr lang="en-US" sz="1400" dirty="0" err="1" smtClean="0">
                <a:latin typeface="AKbalthom Freehand"/>
                <a:cs typeface="AKbalthom Freehand"/>
              </a:rPr>
              <a:t>កម្មាធិការអចិន្ត្រៃយ៍អន្តរភ្នាក់ងារ</a:t>
            </a:r>
            <a:r>
              <a:rPr lang="en-US" sz="1400" dirty="0" smtClean="0">
                <a:latin typeface="AKbalthom Freehand"/>
                <a:cs typeface="AKbalthom Freehand"/>
              </a:rPr>
              <a:t> (IASC) </a:t>
            </a:r>
            <a:r>
              <a:rPr lang="en-US" sz="1400" dirty="0" err="1" smtClean="0">
                <a:latin typeface="AKbalthom Freehand"/>
                <a:cs typeface="AKbalthom Freehand"/>
              </a:rPr>
              <a:t>ស្តីពីការការពារពី</a:t>
            </a:r>
            <a:r>
              <a:rPr lang="en-US" sz="1400" dirty="0" smtClean="0">
                <a:latin typeface="AKbalthom Freehand"/>
                <a:cs typeface="AKbalthom Freehand"/>
              </a:rPr>
              <a:t>​</a:t>
            </a:r>
            <a:r>
              <a:rPr lang="en-US" sz="1400" dirty="0" err="1" smtClean="0">
                <a:latin typeface="AKbalthom Freehand"/>
                <a:cs typeface="AKbalthom Freehand"/>
              </a:rPr>
              <a:t>ការកេងប្រវ័ញ្ច</a:t>
            </a:r>
            <a:r>
              <a:rPr lang="en-US" sz="1400" dirty="0" smtClean="0">
                <a:latin typeface="AKbalthom Freehand"/>
                <a:cs typeface="AKbalthom Freehand"/>
              </a:rPr>
              <a:t>​</a:t>
            </a:r>
            <a:r>
              <a:rPr lang="en-US" sz="1400" dirty="0" err="1" smtClean="0">
                <a:latin typeface="AKbalthom Freehand"/>
                <a:cs typeface="AKbalthom Freehand"/>
              </a:rPr>
              <a:t>ផ្លូវភេទ</a:t>
            </a:r>
            <a:endParaRPr lang="en-US" sz="1400" dirty="0" smtClean="0">
              <a:latin typeface="AKbalthom Freehand"/>
              <a:cs typeface="AKbalthom Freehand"/>
            </a:endParaRPr>
          </a:p>
          <a:p>
            <a:pPr marL="230187" lvl="0" indent="-230187"/>
            <a:endParaRPr sz="1400" dirty="0"/>
          </a:p>
          <a:p>
            <a:pPr marL="230187" marR="0" lvl="0" indent="-230187" algn="l" rtl="0">
              <a:lnSpc>
                <a:spcPct val="100000"/>
              </a:lnSpc>
              <a:spcBef>
                <a:spcPts val="0"/>
              </a:spcBef>
              <a:spcAft>
                <a:spcPts val="0"/>
              </a:spcAft>
              <a:buClr>
                <a:srgbClr val="6C6463"/>
              </a:buClr>
              <a:buSzPts val="1600"/>
              <a:buFont typeface="Arial"/>
              <a:buChar char="•"/>
            </a:pPr>
            <a:r>
              <a:rPr lang="en-US" sz="1400" dirty="0"/>
              <a:t>Implementing partners are </a:t>
            </a:r>
            <a:r>
              <a:rPr lang="en-US" sz="1400" b="1" i="1" dirty="0"/>
              <a:t>required</a:t>
            </a:r>
            <a:r>
              <a:rPr lang="en-US" sz="1400" dirty="0"/>
              <a:t> to consult with the Agreement Officer, or Contracting Officer, and the Mission Director when an employee’s conduct violates IASC standards</a:t>
            </a:r>
            <a:r>
              <a:rPr lang="en-US" sz="1400" dirty="0" smtClean="0"/>
              <a:t>.</a:t>
            </a:r>
          </a:p>
          <a:p>
            <a:pPr marL="230187" lvl="0" indent="-230187">
              <a:lnSpc>
                <a:spcPct val="130000"/>
              </a:lnSpc>
            </a:pPr>
            <a:r>
              <a:rPr lang="en-US" sz="1400" dirty="0" err="1" smtClean="0">
                <a:latin typeface="AKbalthom Freehand"/>
                <a:cs typeface="AKbalthom Freehand"/>
              </a:rPr>
              <a:t>ដៃគូអនុវត្តកម្មវិធីទាំងអស</a:t>
            </a:r>
            <a:r>
              <a:rPr lang="en-US" sz="1400" dirty="0" smtClean="0">
                <a:latin typeface="AKbalthom Freehand"/>
                <a:cs typeface="AKbalthom Freehand"/>
              </a:rPr>
              <a:t>់​</a:t>
            </a:r>
            <a:r>
              <a:rPr lang="en-US" sz="1400" dirty="0" err="1" smtClean="0">
                <a:latin typeface="AKbalthom Freehand"/>
                <a:cs typeface="AKbalthom Freehand"/>
              </a:rPr>
              <a:t>ត្រូវ</a:t>
            </a:r>
            <a:r>
              <a:rPr lang="en-US" sz="1400" dirty="0" smtClean="0">
                <a:latin typeface="AKbalthom Freehand"/>
                <a:cs typeface="AKbalthom Freehand"/>
              </a:rPr>
              <a:t>​</a:t>
            </a:r>
            <a:r>
              <a:rPr lang="en-US" sz="1400" dirty="0" err="1" smtClean="0">
                <a:latin typeface="AKbalthom Freehand"/>
                <a:cs typeface="AKbalthom Freehand"/>
              </a:rPr>
              <a:t>ពិភាក្សាជាមួយ</a:t>
            </a:r>
            <a:r>
              <a:rPr lang="en-US" sz="1400" dirty="0">
                <a:latin typeface="AKbalthom Freehand"/>
                <a:cs typeface="AKbalthom Freehand"/>
              </a:rPr>
              <a:t>​</a:t>
            </a:r>
            <a:r>
              <a:rPr lang="en-US" sz="1400" dirty="0" err="1" smtClean="0">
                <a:latin typeface="AKbalthom Freehand"/>
                <a:cs typeface="AKbalthom Freehand"/>
              </a:rPr>
              <a:t>មន្ត្រី</a:t>
            </a:r>
            <a:r>
              <a:rPr lang="en-US" sz="1400" dirty="0" smtClean="0">
                <a:latin typeface="AKbalthom Freehand"/>
                <a:cs typeface="AKbalthom Freehand"/>
              </a:rPr>
              <a:t>​</a:t>
            </a:r>
            <a:r>
              <a:rPr lang="en-US" sz="1400" dirty="0" err="1" smtClean="0">
                <a:latin typeface="AKbalthom Freehand"/>
                <a:cs typeface="AKbalthom Freehand"/>
              </a:rPr>
              <a:t>កិច្ចព្រមព្រៀង</a:t>
            </a:r>
            <a:r>
              <a:rPr lang="en-US" sz="1400" dirty="0" smtClean="0">
                <a:latin typeface="AKbalthom Freehand"/>
                <a:cs typeface="AKbalthom Freehand"/>
              </a:rPr>
              <a:t>​ </a:t>
            </a:r>
            <a:r>
              <a:rPr lang="en-US" sz="1400" dirty="0" err="1" smtClean="0">
                <a:latin typeface="AKbalthom Freehand"/>
                <a:cs typeface="AKbalthom Freehand"/>
              </a:rPr>
              <a:t>ឬមន្ត្រីកិច្ចសន្យា</a:t>
            </a:r>
            <a:r>
              <a:rPr lang="en-US" sz="1400" dirty="0" smtClean="0">
                <a:latin typeface="AKbalthom Freehand"/>
                <a:cs typeface="AKbalthom Freehand"/>
              </a:rPr>
              <a:t>​ </a:t>
            </a:r>
            <a:r>
              <a:rPr lang="en-US" sz="1400" dirty="0" err="1" smtClean="0">
                <a:latin typeface="AKbalthom Freehand"/>
                <a:cs typeface="AKbalthom Freehand"/>
              </a:rPr>
              <a:t>និងនាយក-នាយិកាបេសកកម្មនៅពេល</a:t>
            </a:r>
            <a:r>
              <a:rPr lang="en-US" sz="1400" dirty="0" smtClean="0">
                <a:latin typeface="AKbalthom Freehand"/>
                <a:cs typeface="AKbalthom Freehand"/>
              </a:rPr>
              <a:t>​</a:t>
            </a:r>
            <a:r>
              <a:rPr lang="en-US" sz="1400" dirty="0" err="1" smtClean="0">
                <a:latin typeface="AKbalthom Freehand"/>
                <a:cs typeface="AKbalthom Freehand"/>
              </a:rPr>
              <a:t>ដែល</a:t>
            </a:r>
            <a:r>
              <a:rPr lang="en-US" sz="1400" dirty="0" smtClean="0">
                <a:latin typeface="AKbalthom Freehand"/>
                <a:cs typeface="AKbalthom Freehand"/>
              </a:rPr>
              <a:t>​</a:t>
            </a:r>
            <a:r>
              <a:rPr lang="en-US" sz="1400" dirty="0" err="1" smtClean="0">
                <a:latin typeface="AKbalthom Freehand"/>
                <a:cs typeface="AKbalthom Freehand"/>
              </a:rPr>
              <a:t>បុគ្គលិកណាម្នាក</a:t>
            </a:r>
            <a:r>
              <a:rPr lang="en-US" sz="1400" dirty="0" smtClean="0">
                <a:latin typeface="AKbalthom Freehand"/>
                <a:cs typeface="AKbalthom Freehand"/>
              </a:rPr>
              <a:t>់​</a:t>
            </a:r>
            <a:r>
              <a:rPr lang="en-US" sz="1400" dirty="0" err="1" smtClean="0">
                <a:latin typeface="AKbalthom Freehand"/>
                <a:cs typeface="AKbalthom Freehand"/>
              </a:rPr>
              <a:t>បំពាន</a:t>
            </a:r>
            <a:r>
              <a:rPr lang="en-US" sz="1400" dirty="0" smtClean="0">
                <a:latin typeface="AKbalthom Freehand"/>
                <a:cs typeface="AKbalthom Freehand"/>
              </a:rPr>
              <a:t>​</a:t>
            </a:r>
            <a:r>
              <a:rPr lang="en-US" sz="1400" dirty="0" err="1" smtClean="0">
                <a:latin typeface="AKbalthom Freehand"/>
                <a:cs typeface="AKbalthom Freehand"/>
              </a:rPr>
              <a:t>ច្បាប់អនុវត្ត</a:t>
            </a:r>
            <a:r>
              <a:rPr lang="en-US" sz="1400" dirty="0">
                <a:latin typeface="AKbalthom Freehand"/>
                <a:cs typeface="AKbalthom Freehand"/>
              </a:rPr>
              <a:t>​</a:t>
            </a:r>
            <a:r>
              <a:rPr lang="en-US" sz="1400" dirty="0" err="1" smtClean="0">
                <a:latin typeface="AKbalthom Freehand"/>
                <a:cs typeface="AKbalthom Freehand"/>
              </a:rPr>
              <a:t>ដែល</a:t>
            </a:r>
            <a:r>
              <a:rPr lang="en-US" sz="1400" dirty="0">
                <a:latin typeface="AKbalthom Freehand"/>
                <a:cs typeface="AKbalthom Freehand"/>
              </a:rPr>
              <a:t>​</a:t>
            </a:r>
            <a:r>
              <a:rPr lang="en-US" sz="1400" dirty="0" err="1" smtClean="0">
                <a:latin typeface="AKbalthom Freehand"/>
                <a:cs typeface="AKbalthom Freehand"/>
              </a:rPr>
              <a:t>មាន</a:t>
            </a:r>
            <a:r>
              <a:rPr lang="en-US" sz="1400" dirty="0" smtClean="0">
                <a:latin typeface="AKbalthom Freehand"/>
                <a:cs typeface="AKbalthom Freehand"/>
              </a:rPr>
              <a:t> </a:t>
            </a:r>
            <a:r>
              <a:rPr lang="en-US" sz="1400" dirty="0" err="1" smtClean="0">
                <a:latin typeface="AKbalthom Freehand"/>
                <a:cs typeface="AKbalthom Freehand"/>
              </a:rPr>
              <a:t>លក្ខណ:បទដ្ឋាន</a:t>
            </a:r>
            <a:r>
              <a:rPr lang="en-US" sz="1400" dirty="0" smtClean="0">
                <a:latin typeface="AKbalthom Freehand"/>
                <a:cs typeface="AKbalthom Freehand"/>
              </a:rPr>
              <a:t> IASC​</a:t>
            </a:r>
            <a:r>
              <a:rPr lang="en-US" sz="1400" dirty="0">
                <a:latin typeface="AKbalthom Freehand"/>
                <a:cs typeface="AKbalthom Freehand"/>
              </a:rPr>
              <a:t> </a:t>
            </a:r>
            <a:r>
              <a:rPr lang="en-US" sz="1400" dirty="0" err="1" smtClean="0">
                <a:latin typeface="AKbalthom Freehand"/>
                <a:cs typeface="AKbalthom Freehand"/>
              </a:rPr>
              <a:t>នេះ</a:t>
            </a:r>
            <a:r>
              <a:rPr lang="en-US" sz="1400" dirty="0" smtClean="0">
                <a:latin typeface="AKbalthom Freehand"/>
                <a:cs typeface="AKbalthom Freehand"/>
              </a:rPr>
              <a:t>។</a:t>
            </a:r>
            <a:endParaRPr sz="14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16</a:t>
            </a:fld>
            <a:endParaRPr sz="600" b="0" i="0" u="none" strike="noStrike" cap="none">
              <a:solidFill>
                <a:srgbClr val="6C6463"/>
              </a:solidFill>
              <a:latin typeface="Cabin"/>
              <a:ea typeface="Cabin"/>
              <a:cs typeface="Cabin"/>
              <a:sym typeface="Cabin"/>
            </a:endParaRPr>
          </a:p>
        </p:txBody>
      </p:sp>
      <p:sp>
        <p:nvSpPr>
          <p:cNvPr id="311" name="Google Shape;311;p42"/>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Partner Codes of </a:t>
            </a:r>
            <a:r>
              <a:rPr lang="en-US" dirty="0" smtClean="0"/>
              <a:t>Conduct </a:t>
            </a:r>
            <a:br>
              <a:rPr lang="en-US" dirty="0" smtClean="0"/>
            </a:br>
            <a:r>
              <a:rPr lang="en-US" dirty="0" err="1" smtClean="0">
                <a:latin typeface="AKbalthom Freehand"/>
                <a:cs typeface="AKbalthom Freehand"/>
              </a:rPr>
              <a:t>ច្បាប់អនុវត្តសម្រាប់ដៃគូ</a:t>
            </a:r>
            <a:endParaRPr dirty="0"/>
          </a:p>
        </p:txBody>
      </p:sp>
      <p:sp>
        <p:nvSpPr>
          <p:cNvPr id="312" name="Google Shape;312;p42"/>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6C6463"/>
              </a:buClr>
              <a:buSzPts val="1600"/>
              <a:buFont typeface="Arial"/>
              <a:buChar char="•"/>
            </a:pPr>
            <a:r>
              <a:rPr lang="en-US" sz="1400" dirty="0" smtClean="0"/>
              <a:t>Implementing </a:t>
            </a:r>
            <a:r>
              <a:rPr lang="en-US" sz="1400" dirty="0"/>
              <a:t>partners are </a:t>
            </a:r>
            <a:r>
              <a:rPr lang="en-US" sz="1400" b="1" i="1" dirty="0"/>
              <a:t>required</a:t>
            </a:r>
            <a:r>
              <a:rPr lang="en-US" sz="1400" dirty="0"/>
              <a:t> to propose an appropriate course of action for that employee</a:t>
            </a:r>
            <a:r>
              <a:rPr lang="en-US" sz="1400" dirty="0" smtClean="0"/>
              <a:t>.</a:t>
            </a:r>
          </a:p>
          <a:p>
            <a:pPr marL="230187" lvl="0" indent="-230187">
              <a:lnSpc>
                <a:spcPct val="130000"/>
              </a:lnSpc>
            </a:pPr>
            <a:r>
              <a:rPr lang="x-none" sz="1400" dirty="0" smtClean="0">
                <a:latin typeface="AKbalthom Freehand"/>
                <a:cs typeface="AKbalthom Freehand"/>
              </a:rPr>
              <a:t>ដៃគូអនុវត្តកម្មវិធី​ ត្រូវស្នើរវិធានការដែលសាកសម​សម្រាប់​ដោះ​ស្រាយ​ជាមួយ​បុគ្គលិក​រូប​នោះ។</a:t>
            </a:r>
            <a:endParaRPr sz="1400" dirty="0"/>
          </a:p>
          <a:p>
            <a:pPr marL="230188" marR="0" lvl="0" indent="0" algn="l" rtl="0">
              <a:lnSpc>
                <a:spcPct val="100000"/>
              </a:lnSpc>
              <a:spcBef>
                <a:spcPts val="0"/>
              </a:spcBef>
              <a:spcAft>
                <a:spcPts val="0"/>
              </a:spcAft>
              <a:buNone/>
            </a:pPr>
            <a:endParaRPr sz="1400" dirty="0"/>
          </a:p>
          <a:p>
            <a:pPr marL="230187" marR="0" lvl="0" indent="-230187" algn="l" rtl="0">
              <a:lnSpc>
                <a:spcPct val="100000"/>
              </a:lnSpc>
              <a:spcBef>
                <a:spcPts val="0"/>
              </a:spcBef>
              <a:spcAft>
                <a:spcPts val="0"/>
              </a:spcAft>
              <a:buClr>
                <a:srgbClr val="6C6463"/>
              </a:buClr>
              <a:buSzPts val="1600"/>
              <a:buFont typeface="Arial"/>
              <a:buChar char="•"/>
            </a:pPr>
            <a:r>
              <a:rPr lang="en-US" sz="1400" dirty="0"/>
              <a:t>U.S. Ambassador is empowered to require an IP to remove problem employees from USAID-funded awards, and if the employee is a U.S. citizen, to direct the removal of that individual from the country</a:t>
            </a:r>
            <a:r>
              <a:rPr lang="en-US" sz="1400" dirty="0" smtClean="0"/>
              <a:t>.</a:t>
            </a:r>
          </a:p>
          <a:p>
            <a:pPr marL="230187" indent="-230187">
              <a:lnSpc>
                <a:spcPct val="130000"/>
              </a:lnSpc>
            </a:pPr>
            <a:r>
              <a:rPr lang="en-US" sz="1400" dirty="0" err="1" smtClean="0">
                <a:latin typeface="AKbalthom Freehand"/>
                <a:cs typeface="AKbalthom Freehand"/>
              </a:rPr>
              <a:t>អគ្គរដ្ឋទូតអាមេរិក</a:t>
            </a:r>
            <a:r>
              <a:rPr lang="en-US" sz="1400" dirty="0" smtClean="0">
                <a:latin typeface="AKbalthom Freehand"/>
                <a:cs typeface="AKbalthom Freehand"/>
              </a:rPr>
              <a:t> </a:t>
            </a:r>
            <a:r>
              <a:rPr lang="en-US" sz="1400" dirty="0" err="1" smtClean="0">
                <a:latin typeface="AKbalthom Freehand"/>
                <a:cs typeface="AKbalthom Freehand"/>
              </a:rPr>
              <a:t>មានអំណាចក្នុងការតម្រូវ</a:t>
            </a:r>
            <a:r>
              <a:rPr lang="en-US" sz="1400" dirty="0" smtClean="0">
                <a:latin typeface="AKbalthom Freehand"/>
                <a:cs typeface="AKbalthom Freehand"/>
              </a:rPr>
              <a:t>​</a:t>
            </a:r>
            <a:r>
              <a:rPr lang="en-US" sz="1400" dirty="0" err="1" smtClean="0">
                <a:latin typeface="AKbalthom Freehand"/>
                <a:cs typeface="AKbalthom Freehand"/>
              </a:rPr>
              <a:t>ឲ្យ</a:t>
            </a:r>
            <a:r>
              <a:rPr lang="en-US" sz="1400" dirty="0">
                <a:latin typeface="AKbalthom Freehand"/>
                <a:cs typeface="AKbalthom Freehand"/>
              </a:rPr>
              <a:t>​</a:t>
            </a:r>
            <a:r>
              <a:rPr lang="en-US" sz="1400" dirty="0" err="1" smtClean="0">
                <a:latin typeface="AKbalthom Freehand"/>
                <a:cs typeface="AKbalthom Freehand"/>
              </a:rPr>
              <a:t>ដៃគូអនុវត្ត</a:t>
            </a:r>
            <a:r>
              <a:rPr lang="en-US" sz="1400" dirty="0" smtClean="0">
                <a:latin typeface="AKbalthom Freehand"/>
                <a:cs typeface="AKbalthom Freehand"/>
              </a:rPr>
              <a:t>​</a:t>
            </a:r>
            <a:r>
              <a:rPr lang="en-US" sz="1400" dirty="0" err="1" smtClean="0">
                <a:latin typeface="AKbalthom Freehand"/>
                <a:cs typeface="AKbalthom Freehand"/>
              </a:rPr>
              <a:t>កម្មវិធី</a:t>
            </a:r>
            <a:r>
              <a:rPr lang="en-US" sz="1400" dirty="0" smtClean="0">
                <a:latin typeface="AKbalthom Freehand"/>
                <a:cs typeface="AKbalthom Freehand"/>
              </a:rPr>
              <a:t>​</a:t>
            </a:r>
            <a:r>
              <a:rPr lang="en-US" sz="1400" dirty="0" err="1" smtClean="0">
                <a:latin typeface="AKbalthom Freehand"/>
                <a:cs typeface="AKbalthom Freehand"/>
              </a:rPr>
              <a:t>បញ្ឈប់បុគ្គលិកពីកម្មវិធី</a:t>
            </a:r>
            <a:r>
              <a:rPr lang="en-US" sz="1400" dirty="0" smtClean="0">
                <a:latin typeface="AKbalthom Freehand"/>
                <a:cs typeface="AKbalthom Freehand"/>
              </a:rPr>
              <a:t>​</a:t>
            </a:r>
            <a:r>
              <a:rPr lang="en-US" sz="1400" dirty="0" err="1" smtClean="0">
                <a:latin typeface="AKbalthom Freehand"/>
                <a:cs typeface="AKbalthom Freehand"/>
              </a:rPr>
              <a:t>ដែលទទួលជំនួយ</a:t>
            </a:r>
            <a:r>
              <a:rPr lang="en-US" sz="1400" dirty="0" smtClean="0">
                <a:latin typeface="AKbalthom Freehand"/>
                <a:cs typeface="AKbalthom Freehand"/>
              </a:rPr>
              <a:t>​</a:t>
            </a:r>
            <a:r>
              <a:rPr lang="en-US" sz="1400" dirty="0" err="1" smtClean="0">
                <a:latin typeface="AKbalthom Freehand"/>
                <a:cs typeface="AKbalthom Freehand"/>
              </a:rPr>
              <a:t>ពី</a:t>
            </a:r>
            <a:r>
              <a:rPr lang="en-US" sz="1400" dirty="0" smtClean="0">
                <a:latin typeface="AKbalthom Freehand"/>
                <a:cs typeface="AKbalthom Freehand"/>
              </a:rPr>
              <a:t> USAID </a:t>
            </a:r>
            <a:r>
              <a:rPr lang="en-US" sz="1400" dirty="0" err="1" smtClean="0">
                <a:latin typeface="AKbalthom Freehand"/>
                <a:cs typeface="AKbalthom Freehand"/>
              </a:rPr>
              <a:t>ហើយ</a:t>
            </a:r>
            <a:r>
              <a:rPr lang="en-US" sz="1400" dirty="0" smtClean="0">
                <a:latin typeface="AKbalthom Freehand"/>
                <a:cs typeface="AKbalthom Freehand"/>
              </a:rPr>
              <a:t>​</a:t>
            </a:r>
            <a:r>
              <a:rPr lang="en-US" sz="1400" dirty="0" err="1" smtClean="0">
                <a:latin typeface="AKbalthom Freehand"/>
                <a:cs typeface="AKbalthom Freehand"/>
              </a:rPr>
              <a:t>បើ</a:t>
            </a:r>
            <a:r>
              <a:rPr lang="en-US" sz="1400" dirty="0" smtClean="0">
                <a:latin typeface="AKbalthom Freehand"/>
                <a:cs typeface="AKbalthom Freehand"/>
              </a:rPr>
              <a:t>​</a:t>
            </a:r>
            <a:r>
              <a:rPr lang="en-US" sz="1400" dirty="0" err="1" smtClean="0">
                <a:latin typeface="AKbalthom Freehand"/>
                <a:cs typeface="AKbalthom Freehand"/>
              </a:rPr>
              <a:t>បុគ្គលិក</a:t>
            </a:r>
            <a:r>
              <a:rPr lang="en-US" sz="1400" dirty="0" smtClean="0">
                <a:latin typeface="AKbalthom Freehand"/>
                <a:cs typeface="AKbalthom Freehand"/>
              </a:rPr>
              <a:t>​</a:t>
            </a:r>
            <a:r>
              <a:rPr lang="en-US" sz="1400" dirty="0" err="1" smtClean="0">
                <a:latin typeface="AKbalthom Freehand"/>
                <a:cs typeface="AKbalthom Freehand"/>
              </a:rPr>
              <a:t>នោះ</a:t>
            </a:r>
            <a:r>
              <a:rPr lang="en-US" sz="1400" dirty="0">
                <a:latin typeface="AKbalthom Freehand"/>
                <a:cs typeface="AKbalthom Freehand"/>
              </a:rPr>
              <a:t>​</a:t>
            </a:r>
            <a:r>
              <a:rPr lang="en-US" sz="1400" dirty="0" err="1" smtClean="0">
                <a:latin typeface="AKbalthom Freehand"/>
                <a:cs typeface="AKbalthom Freehand"/>
              </a:rPr>
              <a:t>ជា</a:t>
            </a:r>
            <a:r>
              <a:rPr lang="en-US" sz="1400" dirty="0" smtClean="0">
                <a:latin typeface="AKbalthom Freehand"/>
                <a:cs typeface="AKbalthom Freehand"/>
              </a:rPr>
              <a:t>​</a:t>
            </a:r>
            <a:r>
              <a:rPr lang="en-US" sz="1400" dirty="0" err="1" smtClean="0">
                <a:latin typeface="AKbalthom Freehand"/>
                <a:cs typeface="AKbalthom Freehand"/>
              </a:rPr>
              <a:t>ជន</a:t>
            </a:r>
            <a:r>
              <a:rPr lang="en-US" sz="1400" dirty="0" smtClean="0">
                <a:latin typeface="AKbalthom Freehand"/>
                <a:cs typeface="AKbalthom Freehand"/>
              </a:rPr>
              <a:t>​</a:t>
            </a:r>
            <a:r>
              <a:rPr lang="en-US" sz="1400" dirty="0" err="1" smtClean="0">
                <a:latin typeface="AKbalthom Freehand"/>
                <a:cs typeface="AKbalthom Freehand"/>
              </a:rPr>
              <a:t>ជាតិ</a:t>
            </a:r>
            <a:r>
              <a:rPr lang="en-US" sz="1400" dirty="0" smtClean="0">
                <a:latin typeface="AKbalthom Freehand"/>
                <a:cs typeface="AKbalthom Freehand"/>
              </a:rPr>
              <a:t>​</a:t>
            </a:r>
            <a:r>
              <a:rPr lang="en-US" sz="1400" dirty="0" err="1" smtClean="0">
                <a:latin typeface="AKbalthom Freehand"/>
                <a:cs typeface="AKbalthom Freehand"/>
              </a:rPr>
              <a:t>អាមេរិក</a:t>
            </a:r>
            <a:r>
              <a:rPr lang="en-US" sz="1400" dirty="0" smtClean="0">
                <a:latin typeface="AKbalthom Freehand"/>
                <a:cs typeface="AKbalthom Freehand"/>
              </a:rPr>
              <a:t> </a:t>
            </a:r>
            <a:r>
              <a:rPr lang="en-US" sz="1400" dirty="0" err="1" smtClean="0">
                <a:latin typeface="AKbalthom Freehand"/>
                <a:cs typeface="AKbalthom Freehand"/>
              </a:rPr>
              <a:t>ត្រូវបញ្ជារ</a:t>
            </a:r>
            <a:r>
              <a:rPr lang="en-US" sz="1400" dirty="0" smtClean="0">
                <a:latin typeface="AKbalthom Freehand"/>
                <a:cs typeface="AKbalthom Freehand"/>
              </a:rPr>
              <a:t>​</a:t>
            </a:r>
            <a:r>
              <a:rPr lang="en-US" sz="1400" dirty="0" err="1" smtClean="0">
                <a:latin typeface="AKbalthom Freehand"/>
                <a:cs typeface="AKbalthom Freehand"/>
              </a:rPr>
              <a:t>ឲ្យបញ្ជូន</a:t>
            </a:r>
            <a:r>
              <a:rPr lang="en-US" sz="1400" dirty="0" smtClean="0">
                <a:latin typeface="AKbalthom Freehand"/>
                <a:cs typeface="AKbalthom Freehand"/>
              </a:rPr>
              <a:t>​</a:t>
            </a:r>
            <a:r>
              <a:rPr lang="en-US" sz="1400" dirty="0" err="1" smtClean="0">
                <a:latin typeface="AKbalthom Freehand"/>
                <a:cs typeface="AKbalthom Freehand"/>
              </a:rPr>
              <a:t>ជននោះ</a:t>
            </a:r>
            <a:r>
              <a:rPr lang="en-US" sz="1400" dirty="0" smtClean="0">
                <a:latin typeface="AKbalthom Freehand"/>
                <a:cs typeface="AKbalthom Freehand"/>
              </a:rPr>
              <a:t>​</a:t>
            </a:r>
            <a:r>
              <a:rPr lang="en-US" sz="1400" dirty="0" err="1" smtClean="0">
                <a:latin typeface="AKbalthom Freehand"/>
                <a:cs typeface="AKbalthom Freehand"/>
              </a:rPr>
              <a:t>ចេញពីប្រទេសកម្ពុជា</a:t>
            </a:r>
            <a:r>
              <a:rPr lang="en-US" sz="1400" dirty="0" smtClean="0">
                <a:latin typeface="AKbalthom Freehand"/>
                <a:cs typeface="AKbalthom Freehand"/>
              </a:rPr>
              <a:t>។</a:t>
            </a:r>
            <a:endParaRPr lang="en-US" sz="1400" dirty="0"/>
          </a:p>
        </p:txBody>
      </p:sp>
    </p:spTree>
    <p:extLst>
      <p:ext uri="{BB962C8B-B14F-4D97-AF65-F5344CB8AC3E}">
        <p14:creationId xmlns:p14="http://schemas.microsoft.com/office/powerpoint/2010/main" val="41071522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17</a:t>
            </a:fld>
            <a:endParaRPr sz="600" b="0" i="0" u="none" strike="noStrike" cap="none">
              <a:solidFill>
                <a:srgbClr val="6C6463"/>
              </a:solidFill>
              <a:latin typeface="Cabin"/>
              <a:ea typeface="Cabin"/>
              <a:cs typeface="Cabin"/>
              <a:sym typeface="Cabin"/>
            </a:endParaRPr>
          </a:p>
        </p:txBody>
      </p:sp>
      <p:sp>
        <p:nvSpPr>
          <p:cNvPr id="318" name="Google Shape;318;p43"/>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a:buClr>
                <a:srgbClr val="651D32"/>
              </a:buClr>
            </a:pPr>
            <a:r>
              <a:rPr lang="en-US" dirty="0"/>
              <a:t>Reporting </a:t>
            </a:r>
            <a:r>
              <a:rPr lang="en-US" dirty="0" smtClean="0"/>
              <a:t>Requirements</a:t>
            </a:r>
            <a:br>
              <a:rPr lang="en-US" dirty="0" smtClean="0"/>
            </a:br>
            <a:r>
              <a:rPr lang="en-US" dirty="0" err="1" smtClean="0">
                <a:latin typeface="AKbalthom Freehand"/>
                <a:cs typeface="AKbalthom Freehand"/>
              </a:rPr>
              <a:t>តម្រូវការក្នុងការរាយការណ</a:t>
            </a:r>
            <a:r>
              <a:rPr lang="en-US" dirty="0" smtClean="0">
                <a:latin typeface="AKbalthom Freehand"/>
                <a:cs typeface="AKbalthom Freehand"/>
              </a:rPr>
              <a:t>៍</a:t>
            </a:r>
            <a:endParaRPr dirty="0"/>
          </a:p>
        </p:txBody>
      </p:sp>
      <p:sp>
        <p:nvSpPr>
          <p:cNvPr id="319" name="Google Shape;319;p43"/>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6C6463"/>
              </a:buClr>
              <a:buSzPts val="1600"/>
              <a:buFont typeface="Arial"/>
              <a:buChar char="•"/>
            </a:pPr>
            <a:r>
              <a:rPr lang="en-US" dirty="0"/>
              <a:t>USAID strongly encourages contractors and grantees to notify the Office of USAID’s Inspector General (OIG) immediately of suspected allegations of sexual exploitation and abuse, and to cooperate in any audits, investigations, or corrective actions</a:t>
            </a:r>
            <a:r>
              <a:rPr lang="en-US" dirty="0" smtClean="0"/>
              <a:t>.</a:t>
            </a:r>
          </a:p>
          <a:p>
            <a:pPr marL="230187" lvl="0" indent="-230187">
              <a:lnSpc>
                <a:spcPct val="130000"/>
              </a:lnSpc>
            </a:pPr>
            <a:r>
              <a:rPr lang="en-US" dirty="0" smtClean="0">
                <a:latin typeface="AKbalthom Freehand"/>
                <a:cs typeface="AKbalthom Freehand"/>
              </a:rPr>
              <a:t>USAID </a:t>
            </a:r>
            <a:r>
              <a:rPr lang="en-US" dirty="0" err="1" smtClean="0">
                <a:latin typeface="AKbalthom Freehand"/>
                <a:cs typeface="AKbalthom Freehand"/>
              </a:rPr>
              <a:t>លើកទឹកចិត្តខ្ពស់ឲ្យដៃគូអនុវត្តកម្មវិធី</a:t>
            </a:r>
            <a:r>
              <a:rPr lang="en-US" dirty="0" smtClean="0">
                <a:latin typeface="AKbalthom Freehand"/>
                <a:cs typeface="AKbalthom Freehand"/>
              </a:rPr>
              <a:t> </a:t>
            </a:r>
            <a:r>
              <a:rPr lang="en-US" dirty="0" err="1" smtClean="0">
                <a:latin typeface="AKbalthom Freehand"/>
                <a:cs typeface="AKbalthom Freehand"/>
              </a:rPr>
              <a:t>និងកិច្ចសន្យា</a:t>
            </a:r>
            <a:r>
              <a:rPr lang="en-US" dirty="0" smtClean="0">
                <a:latin typeface="AKbalthom Freehand"/>
                <a:cs typeface="AKbalthom Freehand"/>
              </a:rPr>
              <a:t> </a:t>
            </a:r>
            <a:r>
              <a:rPr lang="en-US" dirty="0" err="1" smtClean="0">
                <a:latin typeface="AKbalthom Freehand"/>
                <a:cs typeface="AKbalthom Freehand"/>
              </a:rPr>
              <a:t>ផ្តល់ដំណឹង</a:t>
            </a:r>
            <a:r>
              <a:rPr lang="en-US" dirty="0" smtClean="0">
                <a:latin typeface="AKbalthom Freehand"/>
                <a:cs typeface="AKbalthom Freehand"/>
              </a:rPr>
              <a:t>​</a:t>
            </a:r>
            <a:r>
              <a:rPr lang="en-US" dirty="0" err="1" smtClean="0">
                <a:latin typeface="AKbalthom Freehand"/>
                <a:cs typeface="AKbalthom Freehand"/>
              </a:rPr>
              <a:t>ដល់អគ្គនាយកដ្ឋាន</a:t>
            </a:r>
            <a:r>
              <a:rPr lang="en-US" dirty="0" smtClean="0">
                <a:latin typeface="AKbalthom Freehand"/>
                <a:cs typeface="AKbalthom Freehand"/>
              </a:rPr>
              <a:t>​</a:t>
            </a:r>
            <a:r>
              <a:rPr lang="en-US" dirty="0" err="1" smtClean="0">
                <a:latin typeface="AKbalthom Freehand"/>
                <a:cs typeface="AKbalthom Freehand"/>
              </a:rPr>
              <a:t>ត្រួតពិនិត្យរបស</a:t>
            </a:r>
            <a:r>
              <a:rPr lang="en-US" dirty="0" smtClean="0">
                <a:latin typeface="AKbalthom Freehand"/>
                <a:cs typeface="AKbalthom Freehand"/>
              </a:rPr>
              <a:t>់ USAID​ (OIG) </a:t>
            </a:r>
            <a:r>
              <a:rPr lang="en-US" dirty="0" err="1" smtClean="0">
                <a:latin typeface="AKbalthom Freehand"/>
                <a:cs typeface="AKbalthom Freehand"/>
              </a:rPr>
              <a:t>ភ្លាមៗក្រោយ</a:t>
            </a:r>
            <a:r>
              <a:rPr lang="en-US" dirty="0">
                <a:latin typeface="AKbalthom Freehand"/>
                <a:cs typeface="AKbalthom Freehand"/>
              </a:rPr>
              <a:t>​</a:t>
            </a:r>
            <a:r>
              <a:rPr lang="en-US" dirty="0" err="1" smtClean="0">
                <a:latin typeface="AKbalthom Freehand"/>
                <a:cs typeface="AKbalthom Freehand"/>
              </a:rPr>
              <a:t>មាន</a:t>
            </a:r>
            <a:r>
              <a:rPr lang="en-US" dirty="0" smtClean="0">
                <a:latin typeface="AKbalthom Freehand"/>
                <a:cs typeface="AKbalthom Freehand"/>
              </a:rPr>
              <a:t>​</a:t>
            </a:r>
            <a:r>
              <a:rPr lang="en-US" dirty="0" err="1" smtClean="0">
                <a:latin typeface="AKbalthom Freehand"/>
                <a:cs typeface="AKbalthom Freehand"/>
              </a:rPr>
              <a:t>ការសង្ស័យ</a:t>
            </a:r>
            <a:r>
              <a:rPr lang="en-US" dirty="0" smtClean="0">
                <a:latin typeface="AKbalthom Freehand"/>
                <a:cs typeface="AKbalthom Freehand"/>
              </a:rPr>
              <a:t>​</a:t>
            </a:r>
            <a:r>
              <a:rPr lang="en-US" dirty="0" err="1" smtClean="0">
                <a:latin typeface="AKbalthom Freehand"/>
                <a:cs typeface="AKbalthom Freehand"/>
              </a:rPr>
              <a:t>ទៅ</a:t>
            </a:r>
            <a:r>
              <a:rPr lang="en-US" dirty="0" smtClean="0">
                <a:latin typeface="AKbalthom Freehand"/>
                <a:cs typeface="AKbalthom Freehand"/>
              </a:rPr>
              <a:t>​</a:t>
            </a:r>
            <a:r>
              <a:rPr lang="en-US" dirty="0" err="1" smtClean="0">
                <a:latin typeface="AKbalthom Freehand"/>
                <a:cs typeface="AKbalthom Freehand"/>
              </a:rPr>
              <a:t>លើការចោទប្រកាន់ថាមានករណីកេងប្រវ័ញ្ច</a:t>
            </a:r>
            <a:r>
              <a:rPr lang="en-US" dirty="0" smtClean="0">
                <a:latin typeface="AKbalthom Freehand"/>
                <a:cs typeface="AKbalthom Freehand"/>
              </a:rPr>
              <a:t>​ </a:t>
            </a:r>
            <a:r>
              <a:rPr lang="en-US" dirty="0" err="1" smtClean="0">
                <a:latin typeface="AKbalthom Freehand"/>
                <a:cs typeface="AKbalthom Freehand"/>
              </a:rPr>
              <a:t>ឬការរំលោភបំពានផ្លូវភេទ</a:t>
            </a:r>
            <a:r>
              <a:rPr lang="en-US" dirty="0" smtClean="0">
                <a:latin typeface="AKbalthom Freehand"/>
                <a:cs typeface="AKbalthom Freehand"/>
              </a:rPr>
              <a:t> </a:t>
            </a:r>
            <a:r>
              <a:rPr lang="en-US" dirty="0" err="1" smtClean="0">
                <a:latin typeface="AKbalthom Freehand"/>
                <a:cs typeface="AKbalthom Freehand"/>
              </a:rPr>
              <a:t>ហើយសហការក្នុងករណីមានការធ្វើសវនកម្ម</a:t>
            </a:r>
            <a:r>
              <a:rPr lang="en-US" dirty="0" smtClean="0">
                <a:latin typeface="AKbalthom Freehand"/>
                <a:cs typeface="AKbalthom Freehand"/>
              </a:rPr>
              <a:t> </a:t>
            </a:r>
            <a:r>
              <a:rPr lang="en-US" dirty="0" err="1" smtClean="0">
                <a:latin typeface="AKbalthom Freehand"/>
                <a:cs typeface="AKbalthom Freehand"/>
              </a:rPr>
              <a:t>ការស៊ើបអង្កេត</a:t>
            </a:r>
            <a:r>
              <a:rPr lang="en-US" dirty="0" smtClean="0">
                <a:latin typeface="AKbalthom Freehand"/>
                <a:cs typeface="AKbalthom Freehand"/>
              </a:rPr>
              <a:t> </a:t>
            </a:r>
            <a:r>
              <a:rPr lang="en-US" dirty="0" err="1" smtClean="0">
                <a:latin typeface="AKbalthom Freehand"/>
                <a:cs typeface="AKbalthom Freehand"/>
              </a:rPr>
              <a:t>ឬសកម្មភាពកែតម្រូវណាមួយ</a:t>
            </a:r>
            <a:r>
              <a:rPr lang="en-US" dirty="0" smtClean="0">
                <a:latin typeface="AKbalthom Freehand"/>
                <a:cs typeface="AKbalthom Freehand"/>
              </a:rPr>
              <a:t>។</a:t>
            </a:r>
            <a:endParaRPr dirty="0"/>
          </a:p>
          <a:p>
            <a:pPr marL="230188" marR="0" lvl="0" indent="0" algn="l" rtl="0">
              <a:lnSpc>
                <a:spcPct val="100000"/>
              </a:lnSpc>
              <a:spcBef>
                <a:spcPts val="0"/>
              </a:spcBef>
              <a:spcAft>
                <a:spcPts val="0"/>
              </a:spcAft>
              <a:buNone/>
            </a:pPr>
            <a:endParaRPr dirty="0"/>
          </a:p>
          <a:p>
            <a:pPr marL="230187" marR="0" lvl="0" indent="-230187" algn="l" rtl="0">
              <a:lnSpc>
                <a:spcPct val="100000"/>
              </a:lnSpc>
              <a:spcBef>
                <a:spcPts val="0"/>
              </a:spcBef>
              <a:spcAft>
                <a:spcPts val="0"/>
              </a:spcAft>
              <a:buClr>
                <a:srgbClr val="6C6463"/>
              </a:buClr>
              <a:buSzPts val="1600"/>
              <a:buFont typeface="Arial"/>
              <a:buChar char="•"/>
            </a:pPr>
            <a:r>
              <a:rPr lang="en-US" dirty="0"/>
              <a:t>To contact the OIG, please visit https://</a:t>
            </a:r>
            <a:r>
              <a:rPr lang="en-US" dirty="0" err="1"/>
              <a:t>oig.usaid.gov</a:t>
            </a:r>
            <a:r>
              <a:rPr lang="en-US" dirty="0"/>
              <a:t> , or call 1-800-230-6539</a:t>
            </a:r>
            <a:r>
              <a:rPr lang="en-US" dirty="0" smtClean="0"/>
              <a:t>.</a:t>
            </a:r>
          </a:p>
          <a:p>
            <a:pPr marL="230187" lvl="0" indent="-230187">
              <a:lnSpc>
                <a:spcPct val="130000"/>
              </a:lnSpc>
            </a:pPr>
            <a:r>
              <a:rPr lang="en-US" dirty="0" err="1" smtClean="0">
                <a:latin typeface="AKbalthom Freehand"/>
                <a:cs typeface="AKbalthom Freehand"/>
              </a:rPr>
              <a:t>ដើម្បីទាក់ទង</a:t>
            </a:r>
            <a:r>
              <a:rPr lang="en-US" dirty="0" smtClean="0">
                <a:latin typeface="AKbalthom Freehand"/>
                <a:cs typeface="AKbalthom Freehand"/>
              </a:rPr>
              <a:t> OIG </a:t>
            </a:r>
            <a:r>
              <a:rPr lang="en-US" dirty="0" err="1" smtClean="0">
                <a:latin typeface="AKbalthom Freehand"/>
                <a:cs typeface="AKbalthom Freehand"/>
              </a:rPr>
              <a:t>សូមចូលទៅកាន</a:t>
            </a:r>
            <a:r>
              <a:rPr lang="en-US" dirty="0" smtClean="0">
                <a:latin typeface="AKbalthom Freehand"/>
                <a:cs typeface="AKbalthom Freehand"/>
              </a:rPr>
              <a:t>់ </a:t>
            </a:r>
            <a:r>
              <a:rPr lang="en-US" b="1" dirty="0">
                <a:solidFill>
                  <a:schemeClr val="accent1"/>
                </a:solidFill>
                <a:hlinkClick r:id="rId3"/>
              </a:rPr>
              <a:t>https://</a:t>
            </a:r>
            <a:r>
              <a:rPr lang="en-US" b="1" dirty="0" smtClean="0">
                <a:solidFill>
                  <a:schemeClr val="accent1"/>
                </a:solidFill>
                <a:hlinkClick r:id="rId3"/>
              </a:rPr>
              <a:t>oig.usaid.gov</a:t>
            </a:r>
            <a:r>
              <a:rPr lang="en-US" b="1" dirty="0" smtClean="0">
                <a:solidFill>
                  <a:schemeClr val="accent1"/>
                </a:solidFill>
              </a:rPr>
              <a:t> </a:t>
            </a:r>
            <a:r>
              <a:rPr lang="en-US" dirty="0" err="1" smtClean="0">
                <a:latin typeface="AKbalthom Freehand"/>
                <a:cs typeface="AKbalthom Freehand"/>
              </a:rPr>
              <a:t>ឬទូរស័ព្ទទៅលេខ</a:t>
            </a:r>
            <a:r>
              <a:rPr lang="en-US" dirty="0" smtClean="0">
                <a:latin typeface="AKbalthom Freehand"/>
                <a:cs typeface="AKbalthom Freehand"/>
              </a:rPr>
              <a:t> </a:t>
            </a:r>
            <a:r>
              <a:rPr lang="en-US" dirty="0"/>
              <a:t>1-800-230-6539</a:t>
            </a:r>
            <a:r>
              <a:rPr lang="en-US" dirty="0" smtClean="0">
                <a:latin typeface="AKbalthom Freehand"/>
                <a:cs typeface="AKbalthom Freehand"/>
              </a:rPr>
              <a:t> </a:t>
            </a:r>
            <a:endParaRPr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18</a:t>
            </a:fld>
            <a:endParaRPr sz="600" b="0" i="0" u="none" strike="noStrike" cap="none">
              <a:solidFill>
                <a:srgbClr val="6C6463"/>
              </a:solidFill>
              <a:latin typeface="Cabin"/>
              <a:ea typeface="Cabin"/>
              <a:cs typeface="Cabin"/>
              <a:sym typeface="Cabin"/>
            </a:endParaRPr>
          </a:p>
        </p:txBody>
      </p:sp>
      <p:sp>
        <p:nvSpPr>
          <p:cNvPr id="326" name="Google Shape;326;p44"/>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6C6463"/>
              </a:buClr>
              <a:buSzPts val="1600"/>
              <a:buFont typeface="Arial"/>
              <a:buChar char="•"/>
            </a:pPr>
            <a:r>
              <a:rPr lang="en-US" dirty="0"/>
              <a:t>The AAPSM Website:  </a:t>
            </a:r>
            <a:r>
              <a:rPr lang="en-US" u="sng" dirty="0">
                <a:solidFill>
                  <a:schemeClr val="hlink"/>
                </a:solidFill>
                <a:hlinkClick r:id="rId3"/>
              </a:rPr>
              <a:t>www.usaid.gov/PreventingSexualMisconduct</a:t>
            </a:r>
            <a:endParaRPr dirty="0"/>
          </a:p>
          <a:p>
            <a:pPr marL="684213" marR="0" lvl="1" indent="-239712" algn="l" rtl="0">
              <a:lnSpc>
                <a:spcPct val="100000"/>
              </a:lnSpc>
              <a:spcBef>
                <a:spcPts val="0"/>
              </a:spcBef>
              <a:spcAft>
                <a:spcPts val="0"/>
              </a:spcAft>
              <a:buClr>
                <a:srgbClr val="6C6463"/>
              </a:buClr>
              <a:buSzPts val="1600"/>
              <a:buFont typeface="Arial"/>
              <a:buChar char="–"/>
            </a:pPr>
            <a:r>
              <a:rPr lang="en-US" dirty="0"/>
              <a:t>Features fact sheets, flowcharts, and information on USAID’s policies and processes, which are equally helpful to USAID’s staff and implementing partners</a:t>
            </a:r>
            <a:r>
              <a:rPr lang="en-US" dirty="0" smtClean="0"/>
              <a:t>.</a:t>
            </a:r>
          </a:p>
          <a:p>
            <a:pPr marL="273051" lvl="0" indent="-285750"/>
            <a:r>
              <a:rPr lang="x-none" dirty="0" smtClean="0">
                <a:latin typeface="AKbalthom Freehand"/>
                <a:cs typeface="AKbalthom Freehand"/>
              </a:rPr>
              <a:t>វិបសាយ</a:t>
            </a:r>
            <a:r>
              <a:rPr lang="en-US" dirty="0" smtClean="0">
                <a:latin typeface="AKbalthom Freehand"/>
                <a:cs typeface="AKbalthom Freehand"/>
              </a:rPr>
              <a:t> AAPSM៖ </a:t>
            </a:r>
            <a:r>
              <a:rPr lang="en-US" u="sng" dirty="0">
                <a:solidFill>
                  <a:schemeClr val="hlink"/>
                </a:solidFill>
                <a:hlinkClick r:id="rId3"/>
              </a:rPr>
              <a:t>www.usaid.gov/PreventingSexualMisconduct</a:t>
            </a:r>
            <a:endParaRPr lang="en-US" dirty="0"/>
          </a:p>
          <a:p>
            <a:pPr marL="684213" lvl="1" indent="-239712"/>
            <a:r>
              <a:rPr lang="x-none" dirty="0" smtClean="0">
                <a:latin typeface="AKbalthom Freehand"/>
                <a:cs typeface="AKbalthom Freehand"/>
              </a:rPr>
              <a:t>មានព័ត៌មានសង្ខេបៗ​ រូបភាព និងព័ត៌មានដទៃទៀតដែលទាក់ទងនឹង​គោលនយោបាយ​ និងដំណើរការ</a:t>
            </a:r>
            <a:r>
              <a:rPr lang="en-US" dirty="0" err="1" smtClean="0">
                <a:latin typeface="AKbalthom Freehand"/>
                <a:cs typeface="AKbalthom Freehand"/>
              </a:rPr>
              <a:t>របស</a:t>
            </a:r>
            <a:r>
              <a:rPr lang="en-US" dirty="0" smtClean="0">
                <a:latin typeface="AKbalthom Freehand"/>
                <a:cs typeface="AKbalthom Freehand"/>
              </a:rPr>
              <a:t>់</a:t>
            </a:r>
            <a:r>
              <a:rPr lang="x-none" dirty="0" smtClean="0">
                <a:latin typeface="AKbalthom Freehand"/>
                <a:cs typeface="AKbalthom Freehand"/>
              </a:rPr>
              <a:t> </a:t>
            </a:r>
            <a:r>
              <a:rPr lang="en-US" dirty="0" smtClean="0">
                <a:latin typeface="AKbalthom Freehand"/>
                <a:cs typeface="AKbalthom Freehand"/>
              </a:rPr>
              <a:t>USAID </a:t>
            </a:r>
            <a:r>
              <a:rPr lang="x-none" dirty="0" smtClean="0">
                <a:latin typeface="AKbalthom Freehand"/>
                <a:cs typeface="AKbalthom Freehand"/>
              </a:rPr>
              <a:t>ដែលអាចផ្តល់ជាជំនួយដល់បុគ្គលិក</a:t>
            </a:r>
            <a:r>
              <a:rPr lang="en-US" dirty="0" smtClean="0">
                <a:latin typeface="AKbalthom Freehand"/>
                <a:cs typeface="AKbalthom Freehand"/>
              </a:rPr>
              <a:t> USAID​​ </a:t>
            </a:r>
            <a:r>
              <a:rPr lang="en-US" dirty="0" err="1" smtClean="0">
                <a:latin typeface="AKbalthom Freehand"/>
                <a:cs typeface="AKbalthom Freehand"/>
              </a:rPr>
              <a:t>និងដៃគូអនុវត្តគម្រោង</a:t>
            </a:r>
            <a:r>
              <a:rPr lang="en-US" dirty="0" smtClean="0">
                <a:latin typeface="AKbalthom Freehand"/>
                <a:cs typeface="AKbalthom Freehand"/>
              </a:rPr>
              <a:t>។</a:t>
            </a:r>
            <a:endParaRPr dirty="0"/>
          </a:p>
          <a:p>
            <a:pPr marL="230188" marR="0" lvl="0" indent="454024" algn="l" rtl="0">
              <a:lnSpc>
                <a:spcPct val="100000"/>
              </a:lnSpc>
              <a:spcBef>
                <a:spcPts val="0"/>
              </a:spcBef>
              <a:spcAft>
                <a:spcPts val="0"/>
              </a:spcAft>
              <a:buNone/>
            </a:pPr>
            <a:endParaRPr dirty="0"/>
          </a:p>
          <a:p>
            <a:pPr marL="230188" marR="0" lvl="0" indent="-230188" algn="l" rtl="0">
              <a:lnSpc>
                <a:spcPct val="100000"/>
              </a:lnSpc>
              <a:spcBef>
                <a:spcPts val="0"/>
              </a:spcBef>
              <a:spcAft>
                <a:spcPts val="0"/>
              </a:spcAft>
              <a:buClr>
                <a:srgbClr val="6C6463"/>
              </a:buClr>
              <a:buSzPts val="1600"/>
              <a:buFont typeface="Arial"/>
              <a:buChar char="•"/>
            </a:pPr>
            <a:r>
              <a:rPr lang="en-US" dirty="0"/>
              <a:t>IASC Six Core Principles Relating to Sexual Exploitation and Abuse (</a:t>
            </a:r>
            <a:r>
              <a:rPr lang="en-US" u="sng" dirty="0">
                <a:solidFill>
                  <a:schemeClr val="hlink"/>
                </a:solidFill>
                <a:hlinkClick r:id="rId4"/>
              </a:rPr>
              <a:t>link</a:t>
            </a:r>
            <a:r>
              <a:rPr lang="en-US" dirty="0" smtClean="0"/>
              <a:t>)</a:t>
            </a:r>
          </a:p>
          <a:p>
            <a:pPr marL="230188" indent="-230188">
              <a:lnSpc>
                <a:spcPct val="130000"/>
              </a:lnSpc>
            </a:pPr>
            <a:r>
              <a:rPr lang="en-US" dirty="0" smtClean="0">
                <a:latin typeface="AKbalthom Freehand"/>
                <a:cs typeface="AKbalthom Freehand"/>
              </a:rPr>
              <a:t>គោលការណ៍ចំបងទាំង៦​ </a:t>
            </a:r>
            <a:r>
              <a:rPr lang="en-US" dirty="0" err="1" smtClean="0">
                <a:latin typeface="AKbalthom Freehand"/>
                <a:cs typeface="AKbalthom Freehand"/>
              </a:rPr>
              <a:t>របស</a:t>
            </a:r>
            <a:r>
              <a:rPr lang="en-US" dirty="0" smtClean="0">
                <a:latin typeface="AKbalthom Freehand"/>
                <a:cs typeface="AKbalthom Freehand"/>
              </a:rPr>
              <a:t>់ IASC </a:t>
            </a:r>
            <a:r>
              <a:rPr lang="en-US" dirty="0" err="1" smtClean="0">
                <a:latin typeface="AKbalthom Freehand"/>
                <a:cs typeface="AKbalthom Freehand"/>
              </a:rPr>
              <a:t>ទាក់ទងនឹងការកេងប្រវ័ញ្ច</a:t>
            </a:r>
            <a:r>
              <a:rPr lang="en-US" dirty="0" smtClean="0">
                <a:latin typeface="AKbalthom Freehand"/>
                <a:cs typeface="AKbalthom Freehand"/>
              </a:rPr>
              <a:t> </a:t>
            </a:r>
            <a:r>
              <a:rPr lang="en-US" dirty="0" err="1" smtClean="0">
                <a:latin typeface="AKbalthom Freehand"/>
                <a:cs typeface="AKbalthom Freehand"/>
              </a:rPr>
              <a:t>និងការរំលោភ</a:t>
            </a:r>
            <a:r>
              <a:rPr lang="en-US" dirty="0" smtClean="0">
                <a:latin typeface="AKbalthom Freehand"/>
                <a:cs typeface="AKbalthom Freehand"/>
              </a:rPr>
              <a:t>​</a:t>
            </a:r>
            <a:r>
              <a:rPr lang="en-US" dirty="0" err="1" smtClean="0">
                <a:latin typeface="AKbalthom Freehand"/>
                <a:cs typeface="AKbalthom Freehand"/>
              </a:rPr>
              <a:t>បំពាន</a:t>
            </a:r>
            <a:r>
              <a:rPr lang="en-US" dirty="0" smtClean="0">
                <a:latin typeface="AKbalthom Freehand"/>
                <a:cs typeface="AKbalthom Freehand"/>
              </a:rPr>
              <a:t>​</a:t>
            </a:r>
            <a:r>
              <a:rPr lang="en-US" dirty="0" err="1" smtClean="0">
                <a:latin typeface="AKbalthom Freehand"/>
                <a:cs typeface="AKbalthom Freehand"/>
              </a:rPr>
              <a:t>ផ្លូវភេទ</a:t>
            </a:r>
            <a:r>
              <a:rPr lang="en-US" dirty="0" smtClean="0">
                <a:latin typeface="AKbalthom Freehand"/>
                <a:cs typeface="AKbalthom Freehand"/>
              </a:rPr>
              <a:t> (</a:t>
            </a:r>
            <a:r>
              <a:rPr lang="en-US" u="sng" dirty="0" smtClean="0">
                <a:solidFill>
                  <a:schemeClr val="hlink"/>
                </a:solidFill>
                <a:latin typeface="AKbalthom Freehand"/>
                <a:cs typeface="AKbalthom Freehand"/>
                <a:hlinkClick r:id="rId4"/>
              </a:rPr>
              <a:t>តំណភ្ជាប់</a:t>
            </a:r>
            <a:r>
              <a:rPr lang="en-US" dirty="0" smtClean="0">
                <a:latin typeface="AKbalthom Freehand"/>
                <a:cs typeface="AKbalthom Freehand"/>
              </a:rPr>
              <a:t>)</a:t>
            </a:r>
          </a:p>
          <a:p>
            <a:pPr marL="230188" lvl="0" indent="-230188">
              <a:lnSpc>
                <a:spcPct val="130000"/>
              </a:lnSpc>
            </a:pPr>
            <a:endParaRPr dirty="0"/>
          </a:p>
        </p:txBody>
      </p:sp>
      <p:sp>
        <p:nvSpPr>
          <p:cNvPr id="5" name="Google Shape;318;p43"/>
          <p:cNvSpPr txBox="1">
            <a:spLocks/>
          </p:cNvSpPr>
          <p:nvPr/>
        </p:nvSpPr>
        <p:spPr>
          <a:xfrm>
            <a:off x="686104" y="313590"/>
            <a:ext cx="7772400" cy="831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651D32"/>
              </a:buClr>
            </a:pPr>
            <a:r>
              <a:rPr lang="en-US" dirty="0"/>
              <a:t>Resources </a:t>
            </a:r>
            <a:r>
              <a:rPr lang="en-US" dirty="0" err="1">
                <a:latin typeface="AKbalthom Freehand"/>
                <a:cs typeface="AKbalthom Freehand"/>
              </a:rPr>
              <a:t>ឯកសារពាក់ព័ន្ធនានា</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19</a:t>
            </a:fld>
            <a:endParaRPr sz="600" b="0" i="0" u="none" strike="noStrike" cap="none">
              <a:solidFill>
                <a:srgbClr val="6C6463"/>
              </a:solidFill>
              <a:latin typeface="Cabin"/>
              <a:ea typeface="Cabin"/>
              <a:cs typeface="Cabin"/>
              <a:sym typeface="Cabin"/>
            </a:endParaRPr>
          </a:p>
        </p:txBody>
      </p:sp>
      <p:sp>
        <p:nvSpPr>
          <p:cNvPr id="325" name="Google Shape;325;p44"/>
          <p:cNvSpPr txBox="1">
            <a:spLocks noGrp="1"/>
          </p:cNvSpPr>
          <p:nvPr>
            <p:ph type="title"/>
          </p:nvPr>
        </p:nvSpPr>
        <p:spPr>
          <a:xfrm>
            <a:off x="685800" y="18986"/>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smtClean="0"/>
              <a:t>Resources</a:t>
            </a:r>
            <a:r>
              <a:rPr lang="x-none" dirty="0" smtClean="0"/>
              <a:t> </a:t>
            </a:r>
            <a:r>
              <a:rPr lang="en-US" dirty="0" err="1">
                <a:latin typeface="AKbalthom Freehand"/>
                <a:cs typeface="AKbalthom Freehand"/>
              </a:rPr>
              <a:t>ឯកសារពាក់ព័ន្ធនានា</a:t>
            </a:r>
            <a:endParaRPr dirty="0"/>
          </a:p>
        </p:txBody>
      </p:sp>
      <p:sp>
        <p:nvSpPr>
          <p:cNvPr id="326" name="Google Shape;326;p44"/>
          <p:cNvSpPr txBox="1">
            <a:spLocks noGrp="1"/>
          </p:cNvSpPr>
          <p:nvPr>
            <p:ph type="body" idx="1"/>
          </p:nvPr>
        </p:nvSpPr>
        <p:spPr>
          <a:xfrm>
            <a:off x="685800" y="954923"/>
            <a:ext cx="7772400" cy="4036152"/>
          </a:xfrm>
          <a:prstGeom prst="rect">
            <a:avLst/>
          </a:prstGeom>
          <a:noFill/>
          <a:ln>
            <a:noFill/>
          </a:ln>
        </p:spPr>
        <p:txBody>
          <a:bodyPr spcFirstLastPara="1" wrap="square" lIns="91425" tIns="45700" rIns="91425" bIns="45700" anchor="t" anchorCtr="0">
            <a:noAutofit/>
          </a:bodyPr>
          <a:lstStyle/>
          <a:p>
            <a:pPr marL="230188" marR="0" lvl="0" indent="-230188" algn="l" rtl="0">
              <a:lnSpc>
                <a:spcPct val="100000"/>
              </a:lnSpc>
              <a:spcBef>
                <a:spcPts val="0"/>
              </a:spcBef>
              <a:spcAft>
                <a:spcPts val="0"/>
              </a:spcAft>
              <a:buClr>
                <a:srgbClr val="6C6463"/>
              </a:buClr>
              <a:buSzPts val="1600"/>
              <a:buFont typeface="Arial"/>
              <a:buChar char="•"/>
            </a:pPr>
            <a:r>
              <a:rPr lang="en-US" dirty="0" smtClean="0"/>
              <a:t>USAID is developing two, new comprehensive policies targeted for release in the coming weeks.</a:t>
            </a:r>
          </a:p>
          <a:p>
            <a:pPr marL="230188" lvl="0" indent="-230188"/>
            <a:r>
              <a:rPr lang="en-US" dirty="0" smtClean="0">
                <a:latin typeface="AKbalthom Freehand"/>
                <a:cs typeface="AKbalthom Freehand"/>
              </a:rPr>
              <a:t>USAID កំពុងបង្កើតគោលនយោបាយថ្មីចំនួន២​ </a:t>
            </a:r>
            <a:r>
              <a:rPr lang="en-US" dirty="0" err="1" smtClean="0">
                <a:latin typeface="AKbalthom Freehand"/>
                <a:cs typeface="AKbalthom Freehand"/>
              </a:rPr>
              <a:t>ដែលគ្រោងនឹង</a:t>
            </a:r>
            <a:r>
              <a:rPr lang="en-US" dirty="0" smtClean="0">
                <a:latin typeface="AKbalthom Freehand"/>
                <a:cs typeface="AKbalthom Freehand"/>
              </a:rPr>
              <a:t>​</a:t>
            </a:r>
            <a:r>
              <a:rPr lang="en-US" dirty="0" err="1" smtClean="0">
                <a:latin typeface="AKbalthom Freehand"/>
                <a:cs typeface="AKbalthom Freehand"/>
              </a:rPr>
              <a:t>ដាក</a:t>
            </a:r>
            <a:r>
              <a:rPr lang="en-US" dirty="0" smtClean="0">
                <a:latin typeface="AKbalthom Freehand"/>
                <a:cs typeface="AKbalthom Freehand"/>
              </a:rPr>
              <a:t>់​</a:t>
            </a:r>
            <a:r>
              <a:rPr lang="en-US" dirty="0" err="1" smtClean="0">
                <a:latin typeface="AKbalthom Freehand"/>
                <a:cs typeface="AKbalthom Freehand"/>
              </a:rPr>
              <a:t>ឲ្យ</a:t>
            </a:r>
            <a:r>
              <a:rPr lang="en-US" dirty="0" smtClean="0">
                <a:latin typeface="AKbalthom Freehand"/>
                <a:cs typeface="AKbalthom Freehand"/>
              </a:rPr>
              <a:t>​</a:t>
            </a:r>
            <a:r>
              <a:rPr lang="en-US" dirty="0" err="1" smtClean="0">
                <a:latin typeface="AKbalthom Freehand"/>
                <a:cs typeface="AKbalthom Freehand"/>
              </a:rPr>
              <a:t>អនុវត្ត</a:t>
            </a:r>
            <a:r>
              <a:rPr lang="en-US" dirty="0" smtClean="0">
                <a:latin typeface="AKbalthom Freehand"/>
                <a:cs typeface="AKbalthom Freehand"/>
              </a:rPr>
              <a:t>​</a:t>
            </a:r>
            <a:r>
              <a:rPr lang="en-US" dirty="0" err="1" smtClean="0">
                <a:latin typeface="AKbalthom Freehand"/>
                <a:cs typeface="AKbalthom Freehand"/>
              </a:rPr>
              <a:t>ក្នុងពេលឆាប</a:t>
            </a:r>
            <a:r>
              <a:rPr lang="en-US" dirty="0" smtClean="0">
                <a:latin typeface="AKbalthom Freehand"/>
                <a:cs typeface="AKbalthom Freehand"/>
              </a:rPr>
              <a:t>់ៗ</a:t>
            </a:r>
            <a:r>
              <a:rPr lang="en-US" dirty="0" err="1" smtClean="0">
                <a:latin typeface="AKbalthom Freehand"/>
                <a:cs typeface="AKbalthom Freehand"/>
              </a:rPr>
              <a:t>នេះ</a:t>
            </a:r>
            <a:r>
              <a:rPr lang="en-US" dirty="0" smtClean="0">
                <a:latin typeface="AKbalthom Freehand"/>
                <a:cs typeface="AKbalthom Freehand"/>
              </a:rPr>
              <a:t>។</a:t>
            </a:r>
          </a:p>
          <a:p>
            <a:pPr marL="230188" lvl="0" indent="-230188"/>
            <a:endParaRPr dirty="0" smtClean="0"/>
          </a:p>
          <a:p>
            <a:pPr marL="684213" marR="0" lvl="1" indent="-239712" algn="l" rtl="0">
              <a:lnSpc>
                <a:spcPct val="100000"/>
              </a:lnSpc>
              <a:spcBef>
                <a:spcPts val="0"/>
              </a:spcBef>
              <a:spcAft>
                <a:spcPts val="0"/>
              </a:spcAft>
              <a:buClr>
                <a:srgbClr val="6C6463"/>
              </a:buClr>
              <a:buSzPts val="1600"/>
              <a:buFont typeface="Arial"/>
              <a:buChar char="–"/>
            </a:pPr>
            <a:r>
              <a:rPr lang="en-US" dirty="0" smtClean="0"/>
              <a:t>New Chapter in the Agency’s operational policy, the Automated Directives System (ADS), related to internal sexual misconduct and harassment. This policy will lay out expectations for USAID staff, and guide the Agency’s response in cases of internal sexual misconduct.</a:t>
            </a:r>
          </a:p>
          <a:p>
            <a:pPr marL="684213" lvl="1" indent="-239712">
              <a:lnSpc>
                <a:spcPct val="130000"/>
              </a:lnSpc>
              <a:spcBef>
                <a:spcPts val="0"/>
              </a:spcBef>
            </a:pPr>
            <a:r>
              <a:rPr lang="x-none" dirty="0" smtClean="0">
                <a:latin typeface="AKbalthom Freehand"/>
                <a:cs typeface="AKbalthom Freehand"/>
              </a:rPr>
              <a:t>ជំពូកថ្មីនៃគោលនយោបាយអនុវត្តរបស់ភ្នាក់ងារ​ ដែលមានឈ្មោះថា </a:t>
            </a:r>
            <a:r>
              <a:rPr lang="en-US" dirty="0" smtClean="0">
                <a:latin typeface="AKbalthom Freehand"/>
                <a:cs typeface="AKbalthom Freehand"/>
              </a:rPr>
              <a:t>ADS </a:t>
            </a:r>
            <a:r>
              <a:rPr lang="en-US" dirty="0" err="1" smtClean="0">
                <a:latin typeface="AKbalthom Freehand"/>
                <a:cs typeface="AKbalthom Freehand"/>
              </a:rPr>
              <a:t>ទាក់ទងនឹងអំពើមិនគប្បី</a:t>
            </a:r>
            <a:r>
              <a:rPr lang="en-US" dirty="0" smtClean="0">
                <a:latin typeface="AKbalthom Freehand"/>
                <a:cs typeface="AKbalthom Freehand"/>
              </a:rPr>
              <a:t>​ </a:t>
            </a:r>
            <a:r>
              <a:rPr lang="en-US" dirty="0" err="1" smtClean="0">
                <a:latin typeface="AKbalthom Freehand"/>
                <a:cs typeface="AKbalthom Freehand"/>
              </a:rPr>
              <a:t>និង</a:t>
            </a:r>
            <a:r>
              <a:rPr lang="en-US" dirty="0" smtClean="0">
                <a:latin typeface="AKbalthom Freehand"/>
                <a:cs typeface="AKbalthom Freehand"/>
              </a:rPr>
              <a:t>​</a:t>
            </a:r>
            <a:r>
              <a:rPr lang="en-US" dirty="0" err="1" smtClean="0">
                <a:latin typeface="AKbalthom Freehand"/>
                <a:cs typeface="AKbalthom Freehand"/>
              </a:rPr>
              <a:t>ការបៀតបៀន</a:t>
            </a:r>
            <a:r>
              <a:rPr lang="en-US" dirty="0" smtClean="0">
                <a:latin typeface="AKbalthom Freehand"/>
                <a:cs typeface="AKbalthom Freehand"/>
              </a:rPr>
              <a:t>​</a:t>
            </a:r>
            <a:r>
              <a:rPr lang="en-US" dirty="0" err="1" smtClean="0">
                <a:latin typeface="AKbalthom Freehand"/>
                <a:cs typeface="AKbalthom Freehand"/>
              </a:rPr>
              <a:t>ខាងផ្លូវភេទ</a:t>
            </a:r>
            <a:r>
              <a:rPr lang="en-US" dirty="0" smtClean="0">
                <a:latin typeface="AKbalthom Freehand"/>
                <a:cs typeface="AKbalthom Freehand"/>
              </a:rPr>
              <a:t>​ </a:t>
            </a:r>
            <a:r>
              <a:rPr lang="en-US" dirty="0" err="1" smtClean="0">
                <a:latin typeface="AKbalthom Freehand"/>
                <a:cs typeface="AKbalthom Freehand"/>
              </a:rPr>
              <a:t>សម្រាប់ប្រើប្រាស</a:t>
            </a:r>
            <a:r>
              <a:rPr lang="en-US" dirty="0" smtClean="0">
                <a:latin typeface="AKbalthom Freehand"/>
                <a:cs typeface="AKbalthom Freehand"/>
              </a:rPr>
              <a:t>់​​</a:t>
            </a:r>
            <a:r>
              <a:rPr lang="en-US" dirty="0" err="1" smtClean="0">
                <a:latin typeface="AKbalthom Freehand"/>
                <a:cs typeface="AKbalthom Freehand"/>
              </a:rPr>
              <a:t>ក្នុងភ្នាក់ងារផ្ទាល</a:t>
            </a:r>
            <a:r>
              <a:rPr lang="en-US" dirty="0" smtClean="0">
                <a:latin typeface="AKbalthom Freehand"/>
                <a:cs typeface="AKbalthom Freehand"/>
              </a:rPr>
              <a:t>់។​ </a:t>
            </a:r>
            <a:r>
              <a:rPr lang="en-US" dirty="0" err="1" smtClean="0">
                <a:latin typeface="AKbalthom Freehand"/>
                <a:cs typeface="AKbalthom Freehand"/>
              </a:rPr>
              <a:t>គោលការណ៍នេះនឹង</a:t>
            </a:r>
            <a:r>
              <a:rPr lang="en-US" dirty="0">
                <a:latin typeface="AKbalthom Freehand"/>
                <a:cs typeface="AKbalthom Freehand"/>
              </a:rPr>
              <a:t>​</a:t>
            </a:r>
            <a:r>
              <a:rPr lang="en-US" dirty="0" err="1" smtClean="0">
                <a:latin typeface="AKbalthom Freehand"/>
                <a:cs typeface="AKbalthom Freehand"/>
              </a:rPr>
              <a:t>រៀបរាប់អំពីការរំពឹងទុក</a:t>
            </a:r>
            <a:r>
              <a:rPr lang="en-US" dirty="0" smtClean="0">
                <a:latin typeface="AKbalthom Freehand"/>
                <a:cs typeface="AKbalthom Freehand"/>
              </a:rPr>
              <a:t>​</a:t>
            </a:r>
            <a:r>
              <a:rPr lang="en-US" dirty="0" err="1" smtClean="0">
                <a:latin typeface="AKbalthom Freehand"/>
                <a:cs typeface="AKbalthom Freehand"/>
              </a:rPr>
              <a:t>ដែលតម្រូវឲ្យបុគ្គលិក</a:t>
            </a:r>
            <a:r>
              <a:rPr lang="en-US" dirty="0" smtClean="0">
                <a:latin typeface="AKbalthom Freehand"/>
                <a:cs typeface="AKbalthom Freehand"/>
              </a:rPr>
              <a:t> USAID​ </a:t>
            </a:r>
            <a:r>
              <a:rPr lang="en-US" dirty="0" err="1" smtClean="0">
                <a:latin typeface="AKbalthom Freehand"/>
                <a:cs typeface="AKbalthom Freehand"/>
              </a:rPr>
              <a:t>ត្រូវគោរពតាម</a:t>
            </a:r>
            <a:r>
              <a:rPr lang="en-US" dirty="0" smtClean="0">
                <a:latin typeface="AKbalthom Freehand"/>
                <a:cs typeface="AKbalthom Freehand"/>
              </a:rPr>
              <a:t> </a:t>
            </a:r>
            <a:r>
              <a:rPr lang="en-US" dirty="0" err="1" smtClean="0">
                <a:latin typeface="AKbalthom Freehand"/>
                <a:cs typeface="AKbalthom Freehand"/>
              </a:rPr>
              <a:t>និងជួយ</a:t>
            </a:r>
            <a:r>
              <a:rPr lang="en-US" dirty="0" smtClean="0">
                <a:latin typeface="AKbalthom Freehand"/>
                <a:cs typeface="AKbalthom Freehand"/>
              </a:rPr>
              <a:t>​</a:t>
            </a:r>
            <a:r>
              <a:rPr lang="en-US" dirty="0" err="1" smtClean="0">
                <a:latin typeface="AKbalthom Freehand"/>
                <a:cs typeface="AKbalthom Freehand"/>
              </a:rPr>
              <a:t>តម្រង</a:t>
            </a:r>
            <a:r>
              <a:rPr lang="en-US" dirty="0" smtClean="0">
                <a:latin typeface="AKbalthom Freehand"/>
                <a:cs typeface="AKbalthom Freehand"/>
              </a:rPr>
              <a:t>់​</a:t>
            </a:r>
            <a:r>
              <a:rPr lang="en-US" dirty="0" err="1" smtClean="0">
                <a:latin typeface="AKbalthom Freehand"/>
                <a:cs typeface="AKbalthom Freehand"/>
              </a:rPr>
              <a:t>ទិស</a:t>
            </a:r>
            <a:r>
              <a:rPr lang="en-US" dirty="0" smtClean="0">
                <a:latin typeface="AKbalthom Freehand"/>
                <a:cs typeface="AKbalthom Freehand"/>
              </a:rPr>
              <a:t>​</a:t>
            </a:r>
            <a:r>
              <a:rPr lang="en-US" dirty="0" err="1" smtClean="0">
                <a:latin typeface="AKbalthom Freehand"/>
                <a:cs typeface="AKbalthom Freehand"/>
              </a:rPr>
              <a:t>ការឆ្លើយតបរបស់ភ្នាក់ងារ</a:t>
            </a:r>
            <a:r>
              <a:rPr lang="en-US" dirty="0" smtClean="0">
                <a:latin typeface="AKbalthom Freehand"/>
                <a:cs typeface="AKbalthom Freehand"/>
              </a:rPr>
              <a:t>​</a:t>
            </a:r>
            <a:r>
              <a:rPr lang="en-US" dirty="0">
                <a:latin typeface="AKbalthom Freehand"/>
                <a:cs typeface="AKbalthom Freehand"/>
              </a:rPr>
              <a:t> </a:t>
            </a:r>
            <a:r>
              <a:rPr lang="en-US" dirty="0" err="1" smtClean="0">
                <a:latin typeface="AKbalthom Freehand"/>
                <a:cs typeface="AKbalthom Freehand"/>
              </a:rPr>
              <a:t>ក្នុងករណីដែលមានអំពើមិនគប្បីខាងផ្លូវភេទកើត</a:t>
            </a:r>
            <a:r>
              <a:rPr lang="en-US" dirty="0" smtClean="0">
                <a:latin typeface="AKbalthom Freehand"/>
                <a:cs typeface="AKbalthom Freehand"/>
              </a:rPr>
              <a:t>​</a:t>
            </a:r>
            <a:r>
              <a:rPr lang="en-US" dirty="0" err="1" smtClean="0">
                <a:latin typeface="AKbalthom Freehand"/>
                <a:cs typeface="AKbalthom Freehand"/>
              </a:rPr>
              <a:t>ឡើង</a:t>
            </a:r>
            <a:r>
              <a:rPr lang="en-US" dirty="0" smtClean="0">
                <a:latin typeface="AKbalthom Freehand"/>
                <a:cs typeface="AKbalthom Freehand"/>
              </a:rPr>
              <a:t>។</a:t>
            </a:r>
            <a:endParaRPr dirty="0" smtClean="0"/>
          </a:p>
        </p:txBody>
      </p:sp>
    </p:spTree>
    <p:extLst>
      <p:ext uri="{BB962C8B-B14F-4D97-AF65-F5344CB8AC3E}">
        <p14:creationId xmlns:p14="http://schemas.microsoft.com/office/powerpoint/2010/main" val="101670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Khmer MN"/>
                <a:cs typeface="Khmer MN"/>
              </a:rPr>
              <a:t>2</a:t>
            </a:fld>
            <a:endParaRPr>
              <a:latin typeface="Khmer MN"/>
              <a:cs typeface="Khmer MN"/>
            </a:endParaRPr>
          </a:p>
        </p:txBody>
      </p:sp>
      <p:sp>
        <p:nvSpPr>
          <p:cNvPr id="244" name="Google Shape;244;p33"/>
          <p:cNvSpPr txBox="1">
            <a:spLocks noGrp="1"/>
          </p:cNvSpPr>
          <p:nvPr>
            <p:ph type="ctrTitle"/>
          </p:nvPr>
        </p:nvSpPr>
        <p:spPr>
          <a:xfrm>
            <a:off x="685800" y="1202919"/>
            <a:ext cx="4597400" cy="1763436"/>
          </a:xfrm>
          <a:prstGeom prst="rect">
            <a:avLst/>
          </a:prstGeom>
        </p:spPr>
        <p:txBody>
          <a:bodyPr spcFirstLastPara="1" wrap="square" lIns="91425" tIns="91425" rIns="91425" bIns="91425" anchor="b" anchorCtr="0">
            <a:noAutofit/>
          </a:bodyPr>
          <a:lstStyle/>
          <a:p>
            <a:pPr marL="0" lvl="0" indent="0" algn="l" rtl="0">
              <a:lnSpc>
                <a:spcPct val="130000"/>
              </a:lnSpc>
              <a:spcBef>
                <a:spcPts val="0"/>
              </a:spcBef>
              <a:spcAft>
                <a:spcPts val="0"/>
              </a:spcAft>
              <a:buNone/>
            </a:pPr>
            <a:r>
              <a:rPr lang="en-US" sz="2500" spc="40" dirty="0" err="1" smtClean="0">
                <a:latin typeface="Dangrek"/>
                <a:cs typeface="Dangrek"/>
              </a:rPr>
              <a:t>វគ្គ</a:t>
            </a:r>
            <a:r>
              <a:rPr lang="en-US" sz="2500" spc="40" dirty="0" smtClean="0">
                <a:latin typeface="Dangrek"/>
                <a:cs typeface="Dangrek"/>
              </a:rPr>
              <a:t>​</a:t>
            </a:r>
            <a:r>
              <a:rPr lang="en-US" sz="2500" spc="40" dirty="0" err="1" smtClean="0">
                <a:latin typeface="Dangrek"/>
                <a:cs typeface="Dangrek"/>
              </a:rPr>
              <a:t>បណ្តុះ</a:t>
            </a:r>
            <a:r>
              <a:rPr lang="en-US" sz="2500" spc="40" dirty="0" smtClean="0">
                <a:latin typeface="Dangrek"/>
                <a:cs typeface="Dangrek"/>
              </a:rPr>
              <a:t>​</a:t>
            </a:r>
            <a:r>
              <a:rPr lang="en-US" sz="2500" spc="40" dirty="0" err="1" smtClean="0">
                <a:latin typeface="Dangrek"/>
                <a:cs typeface="Dangrek"/>
              </a:rPr>
              <a:t>បណ្តាល</a:t>
            </a:r>
            <a:r>
              <a:rPr lang="en-US" sz="2500" spc="40" dirty="0" smtClean="0">
                <a:latin typeface="Dangrek"/>
                <a:cs typeface="Dangrek"/>
              </a:rPr>
              <a:t>​​</a:t>
            </a:r>
            <a:r>
              <a:rPr lang="en-US" sz="2500" spc="40" dirty="0">
                <a:latin typeface="Dangrek"/>
                <a:cs typeface="Dangrek"/>
              </a:rPr>
              <a:t>​</a:t>
            </a:r>
            <a:r>
              <a:rPr lang="en-US" sz="2500" spc="40" dirty="0" smtClean="0">
                <a:latin typeface="Dangrek"/>
                <a:cs typeface="Dangrek"/>
              </a:rPr>
              <a:t> </a:t>
            </a:r>
            <a:r>
              <a:rPr lang="en-US" sz="2500" spc="40" dirty="0" err="1" smtClean="0">
                <a:latin typeface="Dangrek"/>
                <a:cs typeface="Dangrek"/>
              </a:rPr>
              <a:t>ស្តី</a:t>
            </a:r>
            <a:r>
              <a:rPr lang="en-US" sz="2500" spc="40" dirty="0">
                <a:latin typeface="Dangrek"/>
                <a:cs typeface="Dangrek"/>
              </a:rPr>
              <a:t>​</a:t>
            </a:r>
            <a:r>
              <a:rPr lang="en-US" sz="2500" spc="40" dirty="0" err="1" smtClean="0">
                <a:latin typeface="Dangrek"/>
                <a:cs typeface="Dangrek"/>
              </a:rPr>
              <a:t>ពី</a:t>
            </a:r>
            <a:r>
              <a:rPr lang="en-US" sz="2500" spc="40" dirty="0" smtClean="0">
                <a:latin typeface="Dangrek"/>
                <a:cs typeface="Dangrek"/>
              </a:rPr>
              <a:t>​​ </a:t>
            </a:r>
            <a:br>
              <a:rPr lang="en-US" sz="2500" spc="40" dirty="0" smtClean="0">
                <a:latin typeface="Dangrek"/>
                <a:cs typeface="Dangrek"/>
              </a:rPr>
            </a:br>
            <a:r>
              <a:rPr lang="en-US" sz="2500" spc="40" dirty="0" err="1" smtClean="0">
                <a:latin typeface="Dangrek"/>
                <a:cs typeface="Dangrek"/>
              </a:rPr>
              <a:t>ចលនារួបរួមដើម្បីទប់ស្កាត់អំពើមិនគប្បីខាងផ្លូវភេទ</a:t>
            </a:r>
            <a:r>
              <a:rPr lang="en-US" sz="2500" spc="40" dirty="0" smtClean="0">
                <a:latin typeface="Dangrek"/>
                <a:cs typeface="Dangrek"/>
              </a:rPr>
              <a:t>​</a:t>
            </a:r>
            <a:r>
              <a:rPr lang="en-US" sz="2500" spc="40" dirty="0">
                <a:latin typeface="Dangrek"/>
                <a:cs typeface="Dangrek"/>
              </a:rPr>
              <a:t> </a:t>
            </a:r>
            <a:r>
              <a:rPr lang="en-US" sz="2500" spc="40" dirty="0" err="1" smtClean="0">
                <a:latin typeface="Dangrek"/>
                <a:cs typeface="Dangrek"/>
              </a:rPr>
              <a:t>ឬ</a:t>
            </a:r>
            <a:r>
              <a:rPr lang="en-US" sz="2500" spc="40" dirty="0" smtClean="0">
                <a:latin typeface="Dangrek"/>
                <a:cs typeface="Dangrek"/>
              </a:rPr>
              <a:t>​​ AAPSM​ </a:t>
            </a:r>
            <a:r>
              <a:rPr lang="en-US" sz="2500" spc="40" dirty="0" err="1" smtClean="0">
                <a:latin typeface="Dangrek"/>
                <a:cs typeface="Dangrek"/>
              </a:rPr>
              <a:t>ដល់បុគ្គលិក</a:t>
            </a:r>
            <a:r>
              <a:rPr lang="en-US" sz="2500" spc="40" dirty="0" smtClean="0">
                <a:latin typeface="Dangrek"/>
                <a:cs typeface="Dangrek"/>
              </a:rPr>
              <a:t>​</a:t>
            </a:r>
            <a:r>
              <a:rPr lang="en-US" sz="2500" spc="40" dirty="0" err="1" smtClean="0">
                <a:latin typeface="Dangrek"/>
                <a:cs typeface="Dangrek"/>
              </a:rPr>
              <a:t>អង្គការដៃគូរបស</a:t>
            </a:r>
            <a:r>
              <a:rPr lang="en-US" sz="2500" spc="40" dirty="0" smtClean="0">
                <a:latin typeface="Dangrek"/>
                <a:cs typeface="Dangrek"/>
              </a:rPr>
              <a:t>់ USAID</a:t>
            </a:r>
            <a:endParaRPr sz="2500" spc="40" dirty="0">
              <a:latin typeface="Dangrek"/>
              <a:cs typeface="Dangrek"/>
            </a:endParaRPr>
          </a:p>
        </p:txBody>
      </p:sp>
      <p:sp>
        <p:nvSpPr>
          <p:cNvPr id="245" name="Google Shape;245;p33"/>
          <p:cNvSpPr txBox="1">
            <a:spLocks noGrp="1"/>
          </p:cNvSpPr>
          <p:nvPr>
            <p:ph type="subTitle" idx="1"/>
          </p:nvPr>
        </p:nvSpPr>
        <p:spPr>
          <a:xfrm>
            <a:off x="762000" y="3287606"/>
            <a:ext cx="3429000" cy="1209900"/>
          </a:xfrm>
          <a:prstGeom prst="rect">
            <a:avLst/>
          </a:prstGeom>
        </p:spPr>
        <p:txBody>
          <a:bodyPr spcFirstLastPara="1" wrap="square" lIns="91425" tIns="91425" rIns="91425" bIns="91425" anchor="t" anchorCtr="0">
            <a:noAutofit/>
          </a:bodyPr>
          <a:lstStyle/>
          <a:p>
            <a:pPr marL="0" lvl="0" indent="0" algn="l" rtl="0">
              <a:spcBef>
                <a:spcPts val="0"/>
              </a:spcBef>
              <a:spcAft>
                <a:spcPts val="800"/>
              </a:spcAft>
              <a:buNone/>
            </a:pPr>
            <a:r>
              <a:rPr lang="en-US" dirty="0" err="1" smtClean="0">
                <a:latin typeface="AKbalthom KhmerLight"/>
                <a:cs typeface="AKbalthom KhmerLight"/>
              </a:rPr>
              <a:t>ខែ</a:t>
            </a:r>
            <a:r>
              <a:rPr lang="en-US" dirty="0">
                <a:latin typeface="AKbalthom KhmerLight"/>
                <a:cs typeface="AKbalthom KhmerLight"/>
              </a:rPr>
              <a:t>​</a:t>
            </a:r>
            <a:r>
              <a:rPr lang="en-US" dirty="0" err="1" smtClean="0">
                <a:latin typeface="AKbalthom KhmerLight"/>
                <a:cs typeface="AKbalthom KhmerLight"/>
              </a:rPr>
              <a:t>មិថុនា</a:t>
            </a:r>
            <a:r>
              <a:rPr lang="en-US" dirty="0" smtClean="0">
                <a:latin typeface="AKbalthom KhmerLight"/>
                <a:cs typeface="AKbalthom KhmerLight"/>
              </a:rPr>
              <a:t>​ 26 </a:t>
            </a:r>
            <a:r>
              <a:rPr lang="en-US" dirty="0" err="1" smtClean="0">
                <a:latin typeface="AKbalthom KhmerLight"/>
                <a:cs typeface="AKbalthom KhmerLight"/>
              </a:rPr>
              <a:t>ឆ្នាំ</a:t>
            </a:r>
            <a:r>
              <a:rPr lang="en-US" dirty="0" smtClean="0">
                <a:latin typeface="AKbalthom KhmerLight"/>
                <a:cs typeface="AKbalthom KhmerLight"/>
              </a:rPr>
              <a:t> </a:t>
            </a:r>
            <a:r>
              <a:rPr lang="en-US" dirty="0">
                <a:latin typeface="AKbalthom KhmerLight"/>
                <a:cs typeface="AKbalthom KhmerLight"/>
              </a:rPr>
              <a:t>2019</a:t>
            </a:r>
            <a:endParaRPr dirty="0">
              <a:latin typeface="AKbalthom KhmerLight"/>
              <a:cs typeface="AKbalthom KhmerLight"/>
            </a:endParaRPr>
          </a:p>
        </p:txBody>
      </p:sp>
      <p:pic>
        <p:nvPicPr>
          <p:cNvPr id="246" name="Google Shape;246;p33"/>
          <p:cNvPicPr preferRelativeResize="0"/>
          <p:nvPr/>
        </p:nvPicPr>
        <p:blipFill>
          <a:blip r:embed="rId3">
            <a:alphaModFix/>
          </a:blip>
          <a:stretch>
            <a:fillRect/>
          </a:stretch>
        </p:blipFill>
        <p:spPr>
          <a:xfrm>
            <a:off x="5143025" y="216977"/>
            <a:ext cx="3016776" cy="2132962"/>
          </a:xfrm>
          <a:prstGeom prst="rect">
            <a:avLst/>
          </a:prstGeom>
          <a:noFill/>
          <a:ln>
            <a:noFill/>
          </a:ln>
        </p:spPr>
      </p:pic>
      <p:pic>
        <p:nvPicPr>
          <p:cNvPr id="247" name="Google Shape;247;p33"/>
          <p:cNvPicPr preferRelativeResize="0"/>
          <p:nvPr/>
        </p:nvPicPr>
        <p:blipFill rotWithShape="1">
          <a:blip r:embed="rId4">
            <a:alphaModFix/>
          </a:blip>
          <a:srcRect l="10483" t="10979" r="8056" b="8764"/>
          <a:stretch/>
        </p:blipFill>
        <p:spPr>
          <a:xfrm>
            <a:off x="6096359" y="1601777"/>
            <a:ext cx="2793641" cy="2132976"/>
          </a:xfrm>
          <a:prstGeom prst="rect">
            <a:avLst/>
          </a:prstGeom>
          <a:noFill/>
          <a:ln>
            <a:noFill/>
          </a:ln>
        </p:spPr>
      </p:pic>
      <p:pic>
        <p:nvPicPr>
          <p:cNvPr id="248" name="Google Shape;248;p33"/>
          <p:cNvPicPr preferRelativeResize="0"/>
          <p:nvPr/>
        </p:nvPicPr>
        <p:blipFill rotWithShape="1">
          <a:blip r:embed="rId5">
            <a:alphaModFix/>
          </a:blip>
          <a:srcRect l="8182" t="26777" r="8581"/>
          <a:stretch/>
        </p:blipFill>
        <p:spPr>
          <a:xfrm>
            <a:off x="5616725" y="3390241"/>
            <a:ext cx="2793651" cy="1640410"/>
          </a:xfrm>
          <a:prstGeom prst="rect">
            <a:avLst/>
          </a:prstGeom>
          <a:noFill/>
          <a:ln>
            <a:noFill/>
          </a:ln>
        </p:spPr>
      </p:pic>
    </p:spTree>
    <p:extLst>
      <p:ext uri="{BB962C8B-B14F-4D97-AF65-F5344CB8AC3E}">
        <p14:creationId xmlns:p14="http://schemas.microsoft.com/office/powerpoint/2010/main" val="6781176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20</a:t>
            </a:fld>
            <a:endParaRPr sz="600" b="0" i="0" u="none" strike="noStrike" cap="none">
              <a:solidFill>
                <a:srgbClr val="6C6463"/>
              </a:solidFill>
              <a:latin typeface="Cabin"/>
              <a:ea typeface="Cabin"/>
              <a:cs typeface="Cabin"/>
              <a:sym typeface="Cabin"/>
            </a:endParaRPr>
          </a:p>
        </p:txBody>
      </p:sp>
      <p:sp>
        <p:nvSpPr>
          <p:cNvPr id="325" name="Google Shape;325;p44"/>
          <p:cNvSpPr txBox="1">
            <a:spLocks noGrp="1"/>
          </p:cNvSpPr>
          <p:nvPr>
            <p:ph type="title"/>
          </p:nvPr>
        </p:nvSpPr>
        <p:spPr>
          <a:xfrm>
            <a:off x="685800" y="18986"/>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smtClean="0"/>
              <a:t>Resources</a:t>
            </a:r>
            <a:r>
              <a:rPr lang="x-none" dirty="0" smtClean="0"/>
              <a:t> </a:t>
            </a:r>
            <a:r>
              <a:rPr lang="en-US" dirty="0" err="1">
                <a:latin typeface="AKbalthom Freehand"/>
                <a:cs typeface="AKbalthom Freehand"/>
              </a:rPr>
              <a:t>ឯកសារពាក់ព័ន្ធនានា</a:t>
            </a:r>
            <a:endParaRPr dirty="0"/>
          </a:p>
        </p:txBody>
      </p:sp>
      <p:sp>
        <p:nvSpPr>
          <p:cNvPr id="326" name="Google Shape;326;p44"/>
          <p:cNvSpPr txBox="1">
            <a:spLocks noGrp="1"/>
          </p:cNvSpPr>
          <p:nvPr>
            <p:ph type="body" idx="1"/>
          </p:nvPr>
        </p:nvSpPr>
        <p:spPr>
          <a:xfrm>
            <a:off x="685800" y="1242875"/>
            <a:ext cx="7772400" cy="3748200"/>
          </a:xfrm>
          <a:prstGeom prst="rect">
            <a:avLst/>
          </a:prstGeom>
          <a:noFill/>
          <a:ln>
            <a:noFill/>
          </a:ln>
        </p:spPr>
        <p:txBody>
          <a:bodyPr spcFirstLastPara="1" wrap="square" lIns="91425" tIns="45700" rIns="91425" bIns="45700" anchor="t" anchorCtr="0">
            <a:noAutofit/>
          </a:bodyPr>
          <a:lstStyle/>
          <a:p>
            <a:pPr marL="684213" marR="0" lvl="1" indent="-239712" algn="l" rtl="0">
              <a:lnSpc>
                <a:spcPct val="100000"/>
              </a:lnSpc>
              <a:spcBef>
                <a:spcPts val="0"/>
              </a:spcBef>
              <a:spcAft>
                <a:spcPts val="0"/>
              </a:spcAft>
              <a:buClr>
                <a:srgbClr val="6C6463"/>
              </a:buClr>
              <a:buSzPts val="1600"/>
              <a:buFont typeface="Arial"/>
              <a:buChar char="–"/>
            </a:pPr>
            <a:r>
              <a:rPr lang="en-US" dirty="0" smtClean="0"/>
              <a:t>Policy on Protection from Preventing Sexual Exploitation and Abuse (PSEA) that will clarify roles, responsibilities, and processes for protecting USAID’s beneficiaries.</a:t>
            </a:r>
          </a:p>
          <a:p>
            <a:pPr marL="684213" lvl="1" indent="-239712">
              <a:lnSpc>
                <a:spcPct val="130000"/>
              </a:lnSpc>
              <a:spcBef>
                <a:spcPts val="0"/>
              </a:spcBef>
            </a:pPr>
            <a:r>
              <a:rPr lang="en-US" dirty="0" err="1" smtClean="0">
                <a:latin typeface="AKbalthom Freehand"/>
                <a:cs typeface="AKbalthom Freehand"/>
              </a:rPr>
              <a:t>គោលនយោបាយស្តីពីការការពារ</a:t>
            </a:r>
            <a:r>
              <a:rPr lang="en-US" dirty="0" smtClean="0">
                <a:latin typeface="AKbalthom Freehand"/>
                <a:cs typeface="AKbalthom Freehand"/>
              </a:rPr>
              <a:t> </a:t>
            </a:r>
            <a:r>
              <a:rPr lang="en-US" dirty="0" err="1" smtClean="0">
                <a:latin typeface="AKbalthom Freehand"/>
                <a:cs typeface="AKbalthom Freehand"/>
              </a:rPr>
              <a:t>ការទប់ស្កាត</a:t>
            </a:r>
            <a:r>
              <a:rPr lang="en-US" dirty="0" smtClean="0">
                <a:latin typeface="AKbalthom Freehand"/>
                <a:cs typeface="AKbalthom Freehand"/>
              </a:rPr>
              <a:t>់​</a:t>
            </a:r>
            <a:r>
              <a:rPr lang="en-US" dirty="0" err="1" smtClean="0">
                <a:latin typeface="AKbalthom Freehand"/>
                <a:cs typeface="AKbalthom Freehand"/>
              </a:rPr>
              <a:t>ការ</a:t>
            </a:r>
            <a:r>
              <a:rPr lang="en-US" dirty="0" err="1">
                <a:latin typeface="AKbalthom Freehand"/>
                <a:cs typeface="AKbalthom Freehand"/>
              </a:rPr>
              <a:t>កេងប្រវ័ញ្ច</a:t>
            </a:r>
            <a:r>
              <a:rPr lang="en-US" dirty="0">
                <a:latin typeface="AKbalthom Freehand"/>
                <a:cs typeface="AKbalthom Freehand"/>
              </a:rPr>
              <a:t> </a:t>
            </a:r>
            <a:r>
              <a:rPr lang="en-US" dirty="0" err="1">
                <a:latin typeface="AKbalthom Freehand"/>
                <a:cs typeface="AKbalthom Freehand"/>
              </a:rPr>
              <a:t>និងការរំលោភ</a:t>
            </a:r>
            <a:r>
              <a:rPr lang="en-US" dirty="0">
                <a:latin typeface="AKbalthom Freehand"/>
                <a:cs typeface="AKbalthom Freehand"/>
              </a:rPr>
              <a:t>​</a:t>
            </a:r>
            <a:r>
              <a:rPr lang="en-US" dirty="0" err="1">
                <a:latin typeface="AKbalthom Freehand"/>
                <a:cs typeface="AKbalthom Freehand"/>
              </a:rPr>
              <a:t>បំពាន</a:t>
            </a:r>
            <a:r>
              <a:rPr lang="en-US" dirty="0">
                <a:latin typeface="AKbalthom Freehand"/>
                <a:cs typeface="AKbalthom Freehand"/>
              </a:rPr>
              <a:t>​</a:t>
            </a:r>
            <a:r>
              <a:rPr lang="en-US" dirty="0" err="1" smtClean="0">
                <a:latin typeface="AKbalthom Freehand"/>
                <a:cs typeface="AKbalthom Freehand"/>
              </a:rPr>
              <a:t>ផ្លូវភេទ</a:t>
            </a:r>
            <a:r>
              <a:rPr lang="en-US" dirty="0" smtClean="0">
                <a:latin typeface="AKbalthom Freehand"/>
                <a:cs typeface="AKbalthom Freehand"/>
              </a:rPr>
              <a:t> (PSEA)​</a:t>
            </a:r>
            <a:r>
              <a:rPr lang="en-US" dirty="0">
                <a:latin typeface="AKbalthom Freehand"/>
                <a:cs typeface="AKbalthom Freehand"/>
              </a:rPr>
              <a:t> </a:t>
            </a:r>
            <a:r>
              <a:rPr lang="en-US" dirty="0" err="1" smtClean="0">
                <a:latin typeface="AKbalthom Freehand"/>
                <a:cs typeface="AKbalthom Freehand"/>
              </a:rPr>
              <a:t>ដែលនឹងរៀបរាប់អំពីតួនាទី</a:t>
            </a:r>
            <a:r>
              <a:rPr lang="en-US" dirty="0">
                <a:latin typeface="AKbalthom Freehand"/>
                <a:cs typeface="AKbalthom Freehand"/>
              </a:rPr>
              <a:t> </a:t>
            </a:r>
            <a:r>
              <a:rPr lang="en-US" dirty="0" err="1" smtClean="0">
                <a:latin typeface="AKbalthom Freehand"/>
                <a:cs typeface="AKbalthom Freehand"/>
              </a:rPr>
              <a:t>ការ</a:t>
            </a:r>
            <a:r>
              <a:rPr lang="en-US" dirty="0">
                <a:latin typeface="AKbalthom Freehand"/>
                <a:cs typeface="AKbalthom Freehand"/>
              </a:rPr>
              <a:t>​</a:t>
            </a:r>
            <a:r>
              <a:rPr lang="en-US" dirty="0" err="1" smtClean="0">
                <a:latin typeface="AKbalthom Freehand"/>
                <a:cs typeface="AKbalthom Freehand"/>
              </a:rPr>
              <a:t>ទទួល</a:t>
            </a:r>
            <a:r>
              <a:rPr lang="en-US" dirty="0" smtClean="0">
                <a:latin typeface="AKbalthom Freehand"/>
                <a:cs typeface="AKbalthom Freehand"/>
              </a:rPr>
              <a:t>​</a:t>
            </a:r>
            <a:r>
              <a:rPr lang="en-US" dirty="0" err="1" smtClean="0">
                <a:latin typeface="AKbalthom Freehand"/>
                <a:cs typeface="AKbalthom Freehand"/>
              </a:rPr>
              <a:t>ខុស</a:t>
            </a:r>
            <a:r>
              <a:rPr lang="en-US" dirty="0" smtClean="0">
                <a:latin typeface="AKbalthom Freehand"/>
                <a:cs typeface="AKbalthom Freehand"/>
              </a:rPr>
              <a:t>​</a:t>
            </a:r>
            <a:r>
              <a:rPr lang="en-US" dirty="0" err="1" smtClean="0">
                <a:latin typeface="AKbalthom Freehand"/>
                <a:cs typeface="AKbalthom Freehand"/>
              </a:rPr>
              <a:t>ត្រូវ</a:t>
            </a:r>
            <a:r>
              <a:rPr lang="en-US" dirty="0" smtClean="0">
                <a:latin typeface="AKbalthom Freehand"/>
                <a:cs typeface="AKbalthom Freehand"/>
              </a:rPr>
              <a:t> </a:t>
            </a:r>
            <a:r>
              <a:rPr lang="en-US" dirty="0" err="1" smtClean="0">
                <a:latin typeface="AKbalthom Freehand"/>
                <a:cs typeface="AKbalthom Freehand"/>
              </a:rPr>
              <a:t>និង</a:t>
            </a:r>
            <a:r>
              <a:rPr lang="en-US" dirty="0" smtClean="0">
                <a:latin typeface="AKbalthom Freehand"/>
                <a:cs typeface="AKbalthom Freehand"/>
              </a:rPr>
              <a:t>​</a:t>
            </a:r>
            <a:r>
              <a:rPr lang="en-US" dirty="0" err="1" smtClean="0">
                <a:latin typeface="AKbalthom Freehand"/>
                <a:cs typeface="AKbalthom Freehand"/>
              </a:rPr>
              <a:t>ដំណើរ</a:t>
            </a:r>
            <a:r>
              <a:rPr lang="en-US" dirty="0" smtClean="0">
                <a:latin typeface="AKbalthom Freehand"/>
                <a:cs typeface="AKbalthom Freehand"/>
              </a:rPr>
              <a:t>​</a:t>
            </a:r>
            <a:r>
              <a:rPr lang="en-US" dirty="0" err="1" smtClean="0">
                <a:latin typeface="AKbalthom Freehand"/>
                <a:cs typeface="AKbalthom Freehand"/>
              </a:rPr>
              <a:t>ការ</a:t>
            </a:r>
            <a:r>
              <a:rPr lang="en-US" dirty="0" smtClean="0">
                <a:latin typeface="AKbalthom Freehand"/>
                <a:cs typeface="AKbalthom Freehand"/>
              </a:rPr>
              <a:t>​</a:t>
            </a:r>
            <a:r>
              <a:rPr lang="en-US" dirty="0" err="1" smtClean="0">
                <a:latin typeface="AKbalthom Freehand"/>
                <a:cs typeface="AKbalthom Freehand"/>
              </a:rPr>
              <a:t>ដើម្បី</a:t>
            </a:r>
            <a:r>
              <a:rPr lang="en-US" dirty="0" smtClean="0">
                <a:latin typeface="AKbalthom Freehand"/>
                <a:cs typeface="AKbalthom Freehand"/>
              </a:rPr>
              <a:t>​</a:t>
            </a:r>
            <a:r>
              <a:rPr lang="en-US" dirty="0" err="1" smtClean="0">
                <a:latin typeface="AKbalthom Freehand"/>
                <a:cs typeface="AKbalthom Freehand"/>
              </a:rPr>
              <a:t>ការពារ</a:t>
            </a:r>
            <a:r>
              <a:rPr lang="en-US" dirty="0" smtClean="0">
                <a:latin typeface="AKbalthom Freehand"/>
                <a:cs typeface="AKbalthom Freehand"/>
              </a:rPr>
              <a:t>​</a:t>
            </a:r>
            <a:r>
              <a:rPr lang="en-US" dirty="0" err="1" smtClean="0">
                <a:latin typeface="AKbalthom Freehand"/>
                <a:cs typeface="AKbalthom Freehand"/>
              </a:rPr>
              <a:t>អ្នកទទួលផល</a:t>
            </a:r>
            <a:r>
              <a:rPr lang="en-US" dirty="0">
                <a:latin typeface="AKbalthom Freehand"/>
                <a:cs typeface="AKbalthom Freehand"/>
              </a:rPr>
              <a:t>​</a:t>
            </a:r>
            <a:r>
              <a:rPr lang="en-US" dirty="0" err="1" smtClean="0">
                <a:latin typeface="AKbalthom Freehand"/>
                <a:cs typeface="AKbalthom Freehand"/>
              </a:rPr>
              <a:t>របស</a:t>
            </a:r>
            <a:r>
              <a:rPr lang="en-US" dirty="0" smtClean="0">
                <a:latin typeface="AKbalthom Freehand"/>
                <a:cs typeface="AKbalthom Freehand"/>
              </a:rPr>
              <a:t>់​ USAID។</a:t>
            </a:r>
            <a:endParaRPr dirty="0"/>
          </a:p>
        </p:txBody>
      </p:sp>
    </p:spTree>
    <p:extLst>
      <p:ext uri="{BB962C8B-B14F-4D97-AF65-F5344CB8AC3E}">
        <p14:creationId xmlns:p14="http://schemas.microsoft.com/office/powerpoint/2010/main" val="269772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F6C"/>
        </a:solidFill>
        <a:effectLst/>
      </p:bgPr>
    </p:bg>
    <p:spTree>
      <p:nvGrpSpPr>
        <p:cNvPr id="1" name="Shape 331"/>
        <p:cNvGrpSpPr/>
        <p:nvPr/>
      </p:nvGrpSpPr>
      <p:grpSpPr>
        <a:xfrm>
          <a:off x="0" y="0"/>
          <a:ext cx="0" cy="0"/>
          <a:chOff x="0" y="0"/>
          <a:chExt cx="0" cy="0"/>
        </a:xfrm>
      </p:grpSpPr>
      <p:sp>
        <p:nvSpPr>
          <p:cNvPr id="332" name="Google Shape;332;p45"/>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33" name="Google Shape;333;p45"/>
          <p:cNvSpPr txBox="1">
            <a:spLocks noGrp="1"/>
          </p:cNvSpPr>
          <p:nvPr>
            <p:ph type="ctrTitle"/>
          </p:nvPr>
        </p:nvSpPr>
        <p:spPr>
          <a:xfrm>
            <a:off x="685800" y="1601775"/>
            <a:ext cx="4389600" cy="1209900"/>
          </a:xfrm>
          <a:prstGeom prst="rect">
            <a:avLst/>
          </a:prstGeom>
        </p:spPr>
        <p:txBody>
          <a:bodyPr spcFirstLastPara="1" wrap="square" lIns="91425" tIns="91425" rIns="91425" bIns="91425" anchor="b" anchorCtr="0">
            <a:noAutofit/>
          </a:bodyPr>
          <a:lstStyle/>
          <a:p>
            <a:pPr lvl="0"/>
            <a:r>
              <a:rPr lang="en-US" dirty="0"/>
              <a:t>Questions &amp; </a:t>
            </a:r>
            <a:r>
              <a:rPr lang="en-US" dirty="0" smtClean="0"/>
              <a:t>Discussion</a:t>
            </a:r>
            <a:br>
              <a:rPr lang="en-US" dirty="0" smtClean="0"/>
            </a:br>
            <a:r>
              <a:rPr lang="en-US" dirty="0" err="1" smtClean="0">
                <a:latin typeface="AKbalthom Freehand"/>
                <a:cs typeface="AKbalthom Freehand"/>
              </a:rPr>
              <a:t>សំណួរ</a:t>
            </a:r>
            <a:r>
              <a:rPr lang="en-US" dirty="0" smtClean="0">
                <a:latin typeface="AKbalthom Freehand"/>
                <a:cs typeface="AKbalthom Freehand"/>
              </a:rPr>
              <a:t>​ </a:t>
            </a:r>
            <a:r>
              <a:rPr lang="en-US" err="1" smtClean="0">
                <a:latin typeface="AKbalthom Freehand"/>
                <a:cs typeface="AKbalthom Freehand"/>
              </a:rPr>
              <a:t>និង</a:t>
            </a:r>
            <a:r>
              <a:rPr lang="en-US" smtClean="0">
                <a:latin typeface="AKbalthom Freehand"/>
                <a:cs typeface="AKbalthom Freehand"/>
              </a:rPr>
              <a:t>ការពិភាក្សា</a:t>
            </a:r>
            <a:endParaRPr dirty="0"/>
          </a:p>
        </p:txBody>
      </p:sp>
      <p:pic>
        <p:nvPicPr>
          <p:cNvPr id="334" name="Google Shape;334;p45"/>
          <p:cNvPicPr preferRelativeResize="0"/>
          <p:nvPr/>
        </p:nvPicPr>
        <p:blipFill>
          <a:blip r:embed="rId3">
            <a:alphaModFix/>
          </a:blip>
          <a:stretch>
            <a:fillRect/>
          </a:stretch>
        </p:blipFill>
        <p:spPr>
          <a:xfrm>
            <a:off x="5143025" y="216977"/>
            <a:ext cx="3016776" cy="2132962"/>
          </a:xfrm>
          <a:prstGeom prst="rect">
            <a:avLst/>
          </a:prstGeom>
          <a:noFill/>
          <a:ln>
            <a:noFill/>
          </a:ln>
        </p:spPr>
      </p:pic>
      <p:pic>
        <p:nvPicPr>
          <p:cNvPr id="335" name="Google Shape;335;p45"/>
          <p:cNvPicPr preferRelativeResize="0"/>
          <p:nvPr/>
        </p:nvPicPr>
        <p:blipFill rotWithShape="1">
          <a:blip r:embed="rId4">
            <a:alphaModFix/>
          </a:blip>
          <a:srcRect l="10483" t="10979" r="8056" b="8764"/>
          <a:stretch/>
        </p:blipFill>
        <p:spPr>
          <a:xfrm>
            <a:off x="6096359" y="1601777"/>
            <a:ext cx="2793641" cy="2132976"/>
          </a:xfrm>
          <a:prstGeom prst="rect">
            <a:avLst/>
          </a:prstGeom>
          <a:noFill/>
          <a:ln>
            <a:noFill/>
          </a:ln>
        </p:spPr>
      </p:pic>
      <p:pic>
        <p:nvPicPr>
          <p:cNvPr id="336" name="Google Shape;336;p45"/>
          <p:cNvPicPr preferRelativeResize="0"/>
          <p:nvPr/>
        </p:nvPicPr>
        <p:blipFill rotWithShape="1">
          <a:blip r:embed="rId5">
            <a:alphaModFix/>
          </a:blip>
          <a:srcRect l="8182" t="26777" r="8581"/>
          <a:stretch/>
        </p:blipFill>
        <p:spPr>
          <a:xfrm>
            <a:off x="5616725" y="3390241"/>
            <a:ext cx="2793651" cy="16404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3</a:t>
            </a:fld>
            <a:endParaRPr sz="600" b="0" i="0" u="none" strike="noStrike" cap="none">
              <a:solidFill>
                <a:srgbClr val="6C6463"/>
              </a:solidFill>
              <a:latin typeface="Cabin"/>
              <a:ea typeface="Cabin"/>
              <a:cs typeface="Cabin"/>
              <a:sym typeface="Cabin"/>
            </a:endParaRPr>
          </a:p>
        </p:txBody>
      </p:sp>
      <p:sp>
        <p:nvSpPr>
          <p:cNvPr id="254" name="Google Shape;254;p34"/>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smtClean="0"/>
              <a:t>Background​</a:t>
            </a:r>
            <a:r>
              <a:rPr lang="en-US" dirty="0"/>
              <a:t> </a:t>
            </a:r>
            <a:r>
              <a:rPr lang="en-US" dirty="0" err="1">
                <a:latin typeface="AKbalthom Freehand"/>
                <a:cs typeface="AKbalthom Freehand"/>
              </a:rPr>
              <a:t>សាវតា</a:t>
            </a:r>
            <a:endParaRPr dirty="0"/>
          </a:p>
        </p:txBody>
      </p:sp>
      <p:sp>
        <p:nvSpPr>
          <p:cNvPr id="255" name="Google Shape;255;p3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Clr>
                <a:srgbClr val="6C6463"/>
              </a:buClr>
              <a:buSzPts val="1600"/>
              <a:buFont typeface="Arial"/>
              <a:buChar char="•"/>
            </a:pPr>
            <a:r>
              <a:rPr lang="en-US" b="1" dirty="0"/>
              <a:t>March 2018:</a:t>
            </a:r>
            <a:r>
              <a:rPr lang="en-US" dirty="0"/>
              <a:t>  USAID Administrator Mark Green established the Action Alliance for Preventing Sexual Misconduct (AAPSM), an intra-Agency working group charged with a renewed initiative to address and prevent sexual misconduct in all its forms</a:t>
            </a:r>
            <a:r>
              <a:rPr lang="en-US" dirty="0" smtClean="0"/>
              <a:t>.</a:t>
            </a:r>
          </a:p>
          <a:p>
            <a:pPr marL="230188" lvl="0" indent="-230188" algn="l" rtl="0">
              <a:spcBef>
                <a:spcPts val="0"/>
              </a:spcBef>
              <a:spcAft>
                <a:spcPts val="0"/>
              </a:spcAft>
              <a:buClr>
                <a:srgbClr val="6C6463"/>
              </a:buClr>
              <a:buSzPts val="1600"/>
              <a:buFont typeface="Arial"/>
              <a:buChar char="•"/>
            </a:pPr>
            <a:r>
              <a:rPr lang="en-US" dirty="0" err="1" smtClean="0">
                <a:latin typeface="AKbalthom Freehand"/>
                <a:cs typeface="AKbalthom Freehand"/>
              </a:rPr>
              <a:t>មិនា</a:t>
            </a:r>
            <a:r>
              <a:rPr lang="en-US" dirty="0" smtClean="0">
                <a:latin typeface="AKbalthom Freehand"/>
                <a:cs typeface="AKbalthom Freehand"/>
              </a:rPr>
              <a:t> ២០១៨៖ </a:t>
            </a:r>
            <a:r>
              <a:rPr lang="en-US" dirty="0" err="1" smtClean="0">
                <a:latin typeface="AKbalthom Freehand"/>
                <a:cs typeface="AKbalthom Freehand"/>
              </a:rPr>
              <a:t>នាយករបស់អង្គការ</a:t>
            </a:r>
            <a:r>
              <a:rPr lang="en-US" dirty="0" smtClean="0">
                <a:latin typeface="AKbalthom Freehand"/>
                <a:cs typeface="AKbalthom Freehand"/>
              </a:rPr>
              <a:t> USAID </a:t>
            </a:r>
            <a:r>
              <a:rPr lang="en-US" dirty="0" err="1" smtClean="0">
                <a:latin typeface="AKbalthom Freehand"/>
                <a:cs typeface="AKbalthom Freehand"/>
              </a:rPr>
              <a:t>លោក</a:t>
            </a:r>
            <a:r>
              <a:rPr lang="en-US" dirty="0" smtClean="0">
                <a:latin typeface="AKbalthom Freehand"/>
                <a:cs typeface="AKbalthom Freehand"/>
              </a:rPr>
              <a:t>​ Mark Green </a:t>
            </a:r>
            <a:r>
              <a:rPr lang="en-US" dirty="0" err="1" smtClean="0">
                <a:latin typeface="AKbalthom Freehand"/>
                <a:cs typeface="AKbalthom Freehand"/>
              </a:rPr>
              <a:t>បានបង្កើត</a:t>
            </a:r>
            <a:r>
              <a:rPr lang="en-US" dirty="0" smtClean="0">
                <a:latin typeface="AKbalthom Freehand"/>
                <a:cs typeface="AKbalthom Freehand"/>
              </a:rPr>
              <a:t>​</a:t>
            </a:r>
            <a:r>
              <a:rPr lang="en-US" dirty="0" err="1" smtClean="0">
                <a:latin typeface="AKbalthom Freehand"/>
                <a:cs typeface="AKbalthom Freehand"/>
              </a:rPr>
              <a:t>ចលនាមួយ</a:t>
            </a:r>
            <a:r>
              <a:rPr lang="en-US" dirty="0" smtClean="0">
                <a:latin typeface="AKbalthom Freehand"/>
                <a:cs typeface="AKbalthom Freehand"/>
              </a:rPr>
              <a:t>​</a:t>
            </a:r>
            <a:r>
              <a:rPr lang="en-US" dirty="0" err="1" smtClean="0">
                <a:latin typeface="AKbalthom Freehand"/>
                <a:cs typeface="AKbalthom Freehand"/>
              </a:rPr>
              <a:t>ឡើង</a:t>
            </a:r>
            <a:r>
              <a:rPr lang="en-US" dirty="0" smtClean="0">
                <a:latin typeface="AKbalthom Freehand"/>
                <a:cs typeface="AKbalthom Freehand"/>
              </a:rPr>
              <a:t>​</a:t>
            </a:r>
            <a:r>
              <a:rPr lang="en-US" dirty="0" err="1" smtClean="0">
                <a:latin typeface="AKbalthom Freehand"/>
                <a:cs typeface="AKbalthom Freehand"/>
              </a:rPr>
              <a:t>ដើម្បីទប</a:t>
            </a:r>
            <a:r>
              <a:rPr lang="en-US" dirty="0" smtClean="0">
                <a:latin typeface="AKbalthom Freehand"/>
                <a:cs typeface="AKbalthom Freehand"/>
              </a:rPr>
              <a:t>់​</a:t>
            </a:r>
            <a:r>
              <a:rPr lang="en-US" dirty="0" err="1" smtClean="0">
                <a:latin typeface="AKbalthom Freehand"/>
                <a:cs typeface="AKbalthom Freehand"/>
              </a:rPr>
              <a:t>ស្កាត</a:t>
            </a:r>
            <a:r>
              <a:rPr lang="en-US" dirty="0" smtClean="0">
                <a:latin typeface="AKbalthom Freehand"/>
                <a:cs typeface="AKbalthom Freehand"/>
              </a:rPr>
              <a:t>់​</a:t>
            </a:r>
            <a:r>
              <a:rPr lang="en-US" dirty="0" err="1" smtClean="0">
                <a:latin typeface="AKbalthom Freehand"/>
                <a:cs typeface="AKbalthom Freehand"/>
              </a:rPr>
              <a:t>អំពើ</a:t>
            </a:r>
            <a:r>
              <a:rPr lang="en-US" dirty="0">
                <a:latin typeface="AKbalthom Freehand"/>
                <a:cs typeface="AKbalthom Freehand"/>
              </a:rPr>
              <a:t>​</a:t>
            </a:r>
            <a:r>
              <a:rPr lang="en-US" dirty="0" err="1" smtClean="0">
                <a:latin typeface="AKbalthom Freehand"/>
                <a:cs typeface="AKbalthom Freehand"/>
              </a:rPr>
              <a:t>មិន</a:t>
            </a:r>
            <a:r>
              <a:rPr lang="en-US" dirty="0">
                <a:latin typeface="AKbalthom Freehand"/>
                <a:cs typeface="AKbalthom Freehand"/>
              </a:rPr>
              <a:t>​</a:t>
            </a:r>
            <a:r>
              <a:rPr lang="en-US" dirty="0" err="1" smtClean="0">
                <a:latin typeface="AKbalthom Freehand"/>
                <a:cs typeface="AKbalthom Freehand"/>
              </a:rPr>
              <a:t>គប្បី</a:t>
            </a:r>
            <a:r>
              <a:rPr lang="en-US" dirty="0" smtClean="0">
                <a:latin typeface="AKbalthom Freehand"/>
                <a:cs typeface="AKbalthom Freehand"/>
              </a:rPr>
              <a:t>​</a:t>
            </a:r>
            <a:r>
              <a:rPr lang="en-US" dirty="0" err="1" smtClean="0">
                <a:latin typeface="AKbalthom Freehand"/>
                <a:cs typeface="AKbalthom Freehand"/>
              </a:rPr>
              <a:t>ខាង</a:t>
            </a:r>
            <a:r>
              <a:rPr lang="en-US" dirty="0">
                <a:latin typeface="AKbalthom Freehand"/>
                <a:cs typeface="AKbalthom Freehand"/>
              </a:rPr>
              <a:t>​</a:t>
            </a:r>
            <a:r>
              <a:rPr lang="en-US" dirty="0" err="1" smtClean="0">
                <a:latin typeface="AKbalthom Freehand"/>
                <a:cs typeface="AKbalthom Freehand"/>
              </a:rPr>
              <a:t>ផ្នែក</a:t>
            </a:r>
            <a:r>
              <a:rPr lang="en-US" dirty="0" smtClean="0">
                <a:latin typeface="AKbalthom Freehand"/>
                <a:cs typeface="AKbalthom Freehand"/>
              </a:rPr>
              <a:t>​</a:t>
            </a:r>
            <a:r>
              <a:rPr lang="en-US" dirty="0" err="1" smtClean="0">
                <a:latin typeface="AKbalthom Freehand"/>
                <a:cs typeface="AKbalthom Freehand"/>
              </a:rPr>
              <a:t>ផ្លូវ</a:t>
            </a:r>
            <a:r>
              <a:rPr lang="en-US" dirty="0" smtClean="0">
                <a:latin typeface="AKbalthom Freehand"/>
                <a:cs typeface="AKbalthom Freehand"/>
              </a:rPr>
              <a:t>​</a:t>
            </a:r>
            <a:r>
              <a:rPr lang="en-US" dirty="0" err="1" smtClean="0">
                <a:latin typeface="AKbalthom Freehand"/>
                <a:cs typeface="AKbalthom Freehand"/>
              </a:rPr>
              <a:t>ភេទ</a:t>
            </a:r>
            <a:r>
              <a:rPr lang="en-US" dirty="0" smtClean="0">
                <a:latin typeface="AKbalthom Freehand"/>
                <a:cs typeface="AKbalthom Freehand"/>
              </a:rPr>
              <a:t>​​ </a:t>
            </a:r>
            <a:r>
              <a:rPr lang="en-US" dirty="0" err="1" smtClean="0">
                <a:latin typeface="AKbalthom Freehand"/>
                <a:cs typeface="AKbalthom Freehand"/>
              </a:rPr>
              <a:t>ឬ</a:t>
            </a:r>
            <a:r>
              <a:rPr lang="en-US" dirty="0" smtClean="0">
                <a:latin typeface="AKbalthom Freehand"/>
                <a:cs typeface="AKbalthom Freehand"/>
              </a:rPr>
              <a:t> AAPSM​</a:t>
            </a:r>
            <a:r>
              <a:rPr lang="en-US" dirty="0" err="1" smtClean="0">
                <a:latin typeface="AKbalthom Freehand"/>
                <a:cs typeface="AKbalthom Freehand"/>
              </a:rPr>
              <a:t>ដែល</a:t>
            </a:r>
            <a:r>
              <a:rPr lang="en-US" dirty="0" smtClean="0">
                <a:latin typeface="AKbalthom Freehand"/>
                <a:cs typeface="AKbalthom Freehand"/>
              </a:rPr>
              <a:t>​</a:t>
            </a:r>
            <a:r>
              <a:rPr lang="en-US" dirty="0" err="1" smtClean="0">
                <a:latin typeface="AKbalthom Freehand"/>
                <a:cs typeface="AKbalthom Freehand"/>
              </a:rPr>
              <a:t>ជាក្រុមការងារអន្តរភ្នាក់ងារ</a:t>
            </a:r>
            <a:r>
              <a:rPr lang="en-US" dirty="0">
                <a:latin typeface="AKbalthom Freehand"/>
                <a:cs typeface="AKbalthom Freehand"/>
              </a:rPr>
              <a:t>​ </a:t>
            </a:r>
            <a:r>
              <a:rPr lang="en-US" dirty="0" err="1" smtClean="0">
                <a:latin typeface="AKbalthom Freehand"/>
                <a:cs typeface="AKbalthom Freehand"/>
              </a:rPr>
              <a:t>ទទួលបន្ទុកអនុវត្ត</a:t>
            </a:r>
            <a:r>
              <a:rPr lang="en-US" dirty="0" smtClean="0">
                <a:latin typeface="AKbalthom Freehand"/>
                <a:cs typeface="AKbalthom Freehand"/>
              </a:rPr>
              <a:t>​</a:t>
            </a:r>
            <a:r>
              <a:rPr lang="en-US" dirty="0" err="1" smtClean="0">
                <a:latin typeface="AKbalthom Freehand"/>
                <a:cs typeface="AKbalthom Freehand"/>
              </a:rPr>
              <a:t>កិច្ចការ</a:t>
            </a:r>
            <a:r>
              <a:rPr lang="en-US" dirty="0" smtClean="0">
                <a:latin typeface="AKbalthom Freehand"/>
                <a:cs typeface="AKbalthom Freehand"/>
              </a:rPr>
              <a:t>​</a:t>
            </a:r>
            <a:r>
              <a:rPr lang="en-US" dirty="0" err="1" smtClean="0">
                <a:latin typeface="AKbalthom Freehand"/>
                <a:cs typeface="AKbalthom Freehand"/>
              </a:rPr>
              <a:t>ដើម្បី</a:t>
            </a:r>
            <a:r>
              <a:rPr lang="en-US" dirty="0">
                <a:latin typeface="AKbalthom Freehand"/>
                <a:cs typeface="AKbalthom Freehand"/>
              </a:rPr>
              <a:t>​</a:t>
            </a:r>
            <a:r>
              <a:rPr lang="en-US" dirty="0" err="1" smtClean="0">
                <a:latin typeface="AKbalthom Freehand"/>
                <a:cs typeface="AKbalthom Freehand"/>
              </a:rPr>
              <a:t>ដោះ</a:t>
            </a:r>
            <a:r>
              <a:rPr lang="en-US" dirty="0" smtClean="0">
                <a:latin typeface="AKbalthom Freehand"/>
                <a:cs typeface="AKbalthom Freehand"/>
              </a:rPr>
              <a:t>​</a:t>
            </a:r>
            <a:r>
              <a:rPr lang="en-US" dirty="0" err="1" smtClean="0">
                <a:latin typeface="AKbalthom Freehand"/>
                <a:cs typeface="AKbalthom Freehand"/>
              </a:rPr>
              <a:t>ស្រាយ</a:t>
            </a:r>
            <a:r>
              <a:rPr lang="en-US" dirty="0" smtClean="0">
                <a:latin typeface="AKbalthom Freehand"/>
                <a:cs typeface="AKbalthom Freehand"/>
              </a:rPr>
              <a:t> </a:t>
            </a:r>
            <a:r>
              <a:rPr lang="en-US" dirty="0" err="1" smtClean="0">
                <a:latin typeface="AKbalthom Freehand"/>
                <a:cs typeface="AKbalthom Freehand"/>
              </a:rPr>
              <a:t>និងទប់ស្កាត់អំពើ</a:t>
            </a:r>
            <a:r>
              <a:rPr lang="en-US" dirty="0" smtClean="0">
                <a:latin typeface="AKbalthom Freehand"/>
                <a:cs typeface="AKbalthom Freehand"/>
              </a:rPr>
              <a:t>​</a:t>
            </a:r>
            <a:r>
              <a:rPr lang="en-US" dirty="0" err="1" smtClean="0">
                <a:latin typeface="AKbalthom Freehand"/>
                <a:cs typeface="AKbalthom Freehand"/>
              </a:rPr>
              <a:t>មិន</a:t>
            </a:r>
            <a:r>
              <a:rPr lang="en-US" dirty="0">
                <a:latin typeface="AKbalthom Freehand"/>
                <a:cs typeface="AKbalthom Freehand"/>
              </a:rPr>
              <a:t>​</a:t>
            </a:r>
            <a:r>
              <a:rPr lang="en-US" dirty="0" err="1" smtClean="0">
                <a:latin typeface="AKbalthom Freehand"/>
                <a:cs typeface="AKbalthom Freehand"/>
              </a:rPr>
              <a:t>គប្បីខាងផ្លូវភេទ</a:t>
            </a:r>
            <a:r>
              <a:rPr lang="en-US" dirty="0" smtClean="0">
                <a:latin typeface="AKbalthom Freehand"/>
                <a:cs typeface="AKbalthom Freehand"/>
              </a:rPr>
              <a:t>​</a:t>
            </a:r>
            <a:r>
              <a:rPr lang="en-US" dirty="0">
                <a:latin typeface="AKbalthom Freehand"/>
                <a:cs typeface="AKbalthom Freehand"/>
              </a:rPr>
              <a:t> </a:t>
            </a:r>
            <a:r>
              <a:rPr lang="en-US" dirty="0" err="1" smtClean="0">
                <a:latin typeface="AKbalthom Freehand"/>
                <a:cs typeface="AKbalthom Freehand"/>
              </a:rPr>
              <a:t>មិនថា</a:t>
            </a:r>
            <a:r>
              <a:rPr lang="en-US" dirty="0">
                <a:latin typeface="AKbalthom Freehand"/>
                <a:cs typeface="AKbalthom Freehand"/>
              </a:rPr>
              <a:t>​</a:t>
            </a:r>
            <a:r>
              <a:rPr lang="en-US" dirty="0" err="1" smtClean="0">
                <a:latin typeface="AKbalthom Freehand"/>
                <a:cs typeface="AKbalthom Freehand"/>
              </a:rPr>
              <a:t>ក្នុង</a:t>
            </a:r>
            <a:r>
              <a:rPr lang="en-US" dirty="0" smtClean="0">
                <a:latin typeface="AKbalthom Freehand"/>
                <a:cs typeface="AKbalthom Freehand"/>
              </a:rPr>
              <a:t>​</a:t>
            </a:r>
            <a:r>
              <a:rPr lang="en-US" dirty="0" err="1" smtClean="0">
                <a:latin typeface="AKbalthom Freehand"/>
                <a:cs typeface="AKbalthom Freehand"/>
              </a:rPr>
              <a:t>ទម្រង់ណា</a:t>
            </a:r>
            <a:r>
              <a:rPr lang="en-US" dirty="0" smtClean="0">
                <a:latin typeface="AKbalthom Freehand"/>
                <a:cs typeface="AKbalthom Freehand"/>
              </a:rPr>
              <a:t>​</a:t>
            </a:r>
            <a:r>
              <a:rPr lang="en-US" dirty="0" err="1" smtClean="0">
                <a:latin typeface="AKbalthom Freehand"/>
                <a:cs typeface="AKbalthom Freehand"/>
              </a:rPr>
              <a:t>មួយ</a:t>
            </a:r>
            <a:r>
              <a:rPr lang="en-US" dirty="0" smtClean="0">
                <a:latin typeface="AKbalthom Freehand"/>
                <a:cs typeface="AKbalthom Freehand"/>
              </a:rPr>
              <a:t>​</a:t>
            </a:r>
            <a:r>
              <a:rPr lang="en-US" dirty="0" err="1" smtClean="0">
                <a:latin typeface="AKbalthom Freehand"/>
                <a:cs typeface="AKbalthom Freehand"/>
              </a:rPr>
              <a:t>ឡើយ</a:t>
            </a:r>
            <a:r>
              <a:rPr lang="en-US" dirty="0" smtClean="0">
                <a:latin typeface="AKbalthom Freehand"/>
                <a:cs typeface="AKbalthom Freehand"/>
              </a:rPr>
              <a:t>។</a:t>
            </a:r>
            <a:endParaRPr dirty="0">
              <a:latin typeface="AKbalthom Freehand"/>
              <a:cs typeface="AKbalthom Freehand"/>
            </a:endParaRPr>
          </a:p>
          <a:p>
            <a:pPr marL="230188" lvl="0" indent="0" algn="l" rtl="0">
              <a:spcBef>
                <a:spcPts val="0"/>
              </a:spcBef>
              <a:spcAft>
                <a:spcPts val="0"/>
              </a:spcAft>
              <a:buNone/>
            </a:pPr>
            <a:endParaRPr dirty="0"/>
          </a:p>
          <a:p>
            <a:pPr marL="230188" lvl="0" indent="-230188" algn="l" rtl="0">
              <a:spcBef>
                <a:spcPts val="0"/>
              </a:spcBef>
              <a:spcAft>
                <a:spcPts val="0"/>
              </a:spcAft>
              <a:buClr>
                <a:srgbClr val="6C6463"/>
              </a:buClr>
              <a:buSzPts val="1600"/>
              <a:buFont typeface="Arial"/>
              <a:buChar char="•"/>
            </a:pPr>
            <a:r>
              <a:rPr lang="en-US" b="1" dirty="0"/>
              <a:t>April 2018:</a:t>
            </a:r>
            <a:r>
              <a:rPr lang="en-US" dirty="0"/>
              <a:t>  USAID/Cambodia convened a meeting with implementing partners (IPs) to discuss the issues covered under AAPSM</a:t>
            </a:r>
            <a:r>
              <a:rPr lang="en-US" dirty="0" smtClean="0"/>
              <a:t>.</a:t>
            </a:r>
          </a:p>
          <a:p>
            <a:pPr marL="230188" lvl="0" indent="-230188"/>
            <a:r>
              <a:rPr lang="en-US" dirty="0" err="1" smtClean="0">
                <a:latin typeface="AKbalthom Freehand"/>
                <a:cs typeface="AKbalthom Freehand"/>
              </a:rPr>
              <a:t>មេសា</a:t>
            </a:r>
            <a:r>
              <a:rPr lang="en-US" dirty="0" smtClean="0">
                <a:latin typeface="AKbalthom Freehand"/>
                <a:cs typeface="AKbalthom Freehand"/>
              </a:rPr>
              <a:t> ​២០១៨៖ </a:t>
            </a:r>
            <a:r>
              <a:rPr lang="en-US" dirty="0" err="1" smtClean="0">
                <a:latin typeface="AKbalthom Freehand"/>
                <a:cs typeface="AKbalthom Freehand"/>
              </a:rPr>
              <a:t>អង្គការ</a:t>
            </a:r>
            <a:r>
              <a:rPr lang="en-US" dirty="0" smtClean="0">
                <a:latin typeface="AKbalthom Freehand"/>
                <a:cs typeface="AKbalthom Freehand"/>
              </a:rPr>
              <a:t> USAID </a:t>
            </a:r>
            <a:r>
              <a:rPr lang="en-US" dirty="0" err="1" smtClean="0">
                <a:latin typeface="AKbalthom Freehand"/>
                <a:cs typeface="AKbalthom Freehand"/>
              </a:rPr>
              <a:t>ប្រចាំប្រទេស</a:t>
            </a:r>
            <a:r>
              <a:rPr lang="en-US" dirty="0" smtClean="0">
                <a:latin typeface="AKbalthom Freehand"/>
                <a:cs typeface="AKbalthom Freehand"/>
              </a:rPr>
              <a:t>​</a:t>
            </a:r>
            <a:r>
              <a:rPr lang="en-US" dirty="0" err="1" smtClean="0">
                <a:latin typeface="AKbalthom Freehand"/>
                <a:cs typeface="AKbalthom Freehand"/>
              </a:rPr>
              <a:t>កម្ពុជា</a:t>
            </a:r>
            <a:r>
              <a:rPr lang="en-US" dirty="0" smtClean="0">
                <a:latin typeface="AKbalthom Freehand"/>
                <a:cs typeface="AKbalthom Freehand"/>
              </a:rPr>
              <a:t>​ </a:t>
            </a:r>
            <a:r>
              <a:rPr lang="en-US" dirty="0" err="1" smtClean="0">
                <a:latin typeface="AKbalthom Freehand"/>
                <a:cs typeface="AKbalthom Freehand"/>
              </a:rPr>
              <a:t>បានជួបប្រជុំ</a:t>
            </a:r>
            <a:r>
              <a:rPr lang="en-US" dirty="0">
                <a:latin typeface="AKbalthom Freehand"/>
                <a:cs typeface="AKbalthom Freehand"/>
              </a:rPr>
              <a:t>​</a:t>
            </a:r>
            <a:r>
              <a:rPr lang="en-US" dirty="0" err="1" smtClean="0">
                <a:latin typeface="AKbalthom Freehand"/>
                <a:cs typeface="AKbalthom Freehand"/>
              </a:rPr>
              <a:t>ជាមួយដៃគូ</a:t>
            </a:r>
            <a:r>
              <a:rPr lang="en-US" dirty="0">
                <a:latin typeface="AKbalthom Freehand"/>
                <a:cs typeface="AKbalthom Freehand"/>
              </a:rPr>
              <a:t>​</a:t>
            </a:r>
            <a:r>
              <a:rPr lang="en-US" dirty="0" err="1" smtClean="0">
                <a:latin typeface="AKbalthom Freehand"/>
                <a:cs typeface="AKbalthom Freehand"/>
              </a:rPr>
              <a:t>អនុវត្ត</a:t>
            </a:r>
            <a:r>
              <a:rPr lang="en-US" dirty="0" smtClean="0">
                <a:latin typeface="AKbalthom Freehand"/>
                <a:cs typeface="AKbalthom Freehand"/>
              </a:rPr>
              <a:t> (IP)​</a:t>
            </a:r>
            <a:r>
              <a:rPr lang="en-US" dirty="0">
                <a:latin typeface="AKbalthom Freehand"/>
                <a:cs typeface="AKbalthom Freehand"/>
              </a:rPr>
              <a:t> </a:t>
            </a:r>
            <a:r>
              <a:rPr lang="en-US" dirty="0" err="1" smtClean="0">
                <a:latin typeface="AKbalthom Freehand"/>
                <a:cs typeface="AKbalthom Freehand"/>
              </a:rPr>
              <a:t>ដើម្បី</a:t>
            </a:r>
            <a:r>
              <a:rPr lang="en-US" dirty="0" smtClean="0">
                <a:latin typeface="AKbalthom Freehand"/>
                <a:cs typeface="AKbalthom Freehand"/>
              </a:rPr>
              <a:t>​</a:t>
            </a:r>
            <a:r>
              <a:rPr lang="en-US" dirty="0" err="1" smtClean="0">
                <a:latin typeface="AKbalthom Freehand"/>
                <a:cs typeface="AKbalthom Freehand"/>
              </a:rPr>
              <a:t>ពិភាក្សាជុំវិញបញ្ហានានាទាក់ទងនឹង</a:t>
            </a:r>
            <a:r>
              <a:rPr lang="en-US" dirty="0" smtClean="0">
                <a:latin typeface="AKbalthom Freehand"/>
                <a:cs typeface="AKbalthom Freehand"/>
              </a:rPr>
              <a:t> AAPSM។</a:t>
            </a:r>
            <a:endParaRP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4</a:t>
            </a:fld>
            <a:endParaRPr sz="600" b="0" i="0" u="none" strike="noStrike" cap="none">
              <a:solidFill>
                <a:srgbClr val="6C6463"/>
              </a:solidFill>
              <a:latin typeface="Cabin"/>
              <a:ea typeface="Cabin"/>
              <a:cs typeface="Cabin"/>
              <a:sym typeface="Cabin"/>
            </a:endParaRPr>
          </a:p>
        </p:txBody>
      </p:sp>
      <p:sp>
        <p:nvSpPr>
          <p:cNvPr id="254" name="Google Shape;254;p34"/>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smtClean="0"/>
              <a:t>Background​</a:t>
            </a:r>
            <a:r>
              <a:rPr lang="en-US" dirty="0"/>
              <a:t> </a:t>
            </a:r>
            <a:r>
              <a:rPr lang="en-US" dirty="0" err="1" smtClean="0">
                <a:latin typeface="AKbalthom Freehand"/>
                <a:cs typeface="AKbalthom Freehand"/>
              </a:rPr>
              <a:t>សាវតា</a:t>
            </a:r>
            <a:endParaRPr dirty="0"/>
          </a:p>
        </p:txBody>
      </p:sp>
      <p:sp>
        <p:nvSpPr>
          <p:cNvPr id="255" name="Google Shape;255;p3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Clr>
                <a:srgbClr val="6C6463"/>
              </a:buClr>
              <a:buSzPts val="1600"/>
              <a:buFont typeface="Arial"/>
              <a:buChar char="•"/>
            </a:pPr>
            <a:r>
              <a:rPr lang="en-US" b="1" dirty="0" smtClean="0"/>
              <a:t>October </a:t>
            </a:r>
            <a:r>
              <a:rPr lang="en-US" b="1" dirty="0"/>
              <a:t>2018:</a:t>
            </a:r>
            <a:r>
              <a:rPr lang="en-US" dirty="0"/>
              <a:t>  Mission Directors and other senior managers were tasked with promoting a culture change around sexual misconduct within their teams by modeling respect, inclusion, and accountability</a:t>
            </a:r>
            <a:r>
              <a:rPr lang="en-US" dirty="0" smtClean="0"/>
              <a:t>.</a:t>
            </a:r>
          </a:p>
          <a:p>
            <a:pPr marL="230188" lvl="0" indent="-230188"/>
            <a:r>
              <a:rPr lang="en-US" dirty="0" err="1" smtClean="0">
                <a:latin typeface="AKbalthom Freehand"/>
                <a:cs typeface="AKbalthom Freehand"/>
              </a:rPr>
              <a:t>តុលា</a:t>
            </a:r>
            <a:r>
              <a:rPr lang="en-US" dirty="0" smtClean="0">
                <a:latin typeface="AKbalthom Freehand"/>
                <a:cs typeface="AKbalthom Freehand"/>
              </a:rPr>
              <a:t> ២០១៨៖ </a:t>
            </a:r>
            <a:r>
              <a:rPr lang="en-US" dirty="0" err="1" smtClean="0">
                <a:latin typeface="AKbalthom Freehand"/>
                <a:cs typeface="AKbalthom Freehand"/>
              </a:rPr>
              <a:t>នាយក-នាយិកាបេសកកម្មនានា</a:t>
            </a:r>
            <a:r>
              <a:rPr lang="en-US" dirty="0" smtClean="0">
                <a:latin typeface="AKbalthom Freehand"/>
                <a:cs typeface="AKbalthom Freehand"/>
              </a:rPr>
              <a:t> </a:t>
            </a:r>
            <a:r>
              <a:rPr lang="en-US" dirty="0" err="1" smtClean="0">
                <a:latin typeface="AKbalthom Freehand"/>
                <a:cs typeface="AKbalthom Freehand"/>
              </a:rPr>
              <a:t>រួមជាមួយថ្នាក់ដឹកនាំជាន់ខ្ពស់ដទៃទៀត</a:t>
            </a:r>
            <a:r>
              <a:rPr lang="en-US" dirty="0" smtClean="0">
                <a:latin typeface="AKbalthom Freehand"/>
                <a:cs typeface="AKbalthom Freehand"/>
              </a:rPr>
              <a:t> ត្រូវបានចាត់តាំងឲ្យសម្រេចកិច្ចការទាក់ទងនឹងការលើកកំពស់ការផ្លាស់ប្តូរវប្បធម៌​</a:t>
            </a:r>
            <a:r>
              <a:rPr lang="en-US" dirty="0" err="1" smtClean="0">
                <a:latin typeface="AKbalthom Freehand"/>
                <a:cs typeface="AKbalthom Freehand"/>
              </a:rPr>
              <a:t>អំពី</a:t>
            </a:r>
            <a:r>
              <a:rPr lang="en-US" dirty="0" smtClean="0">
                <a:latin typeface="AKbalthom Freehand"/>
                <a:cs typeface="AKbalthom Freehand"/>
              </a:rPr>
              <a:t> </a:t>
            </a:r>
            <a:r>
              <a:rPr lang="en-US" dirty="0" err="1" smtClean="0">
                <a:latin typeface="AKbalthom Freehand"/>
                <a:cs typeface="AKbalthom Freehand"/>
              </a:rPr>
              <a:t>អំពើមិនគប្បីខាងផ្នែកផ្លូវភេទ</a:t>
            </a:r>
            <a:r>
              <a:rPr lang="en-US" dirty="0" smtClean="0">
                <a:latin typeface="AKbalthom Freehand"/>
                <a:cs typeface="AKbalthom Freehand"/>
              </a:rPr>
              <a:t>​ </a:t>
            </a:r>
            <a:r>
              <a:rPr lang="en-US" dirty="0" err="1" smtClean="0">
                <a:latin typeface="AKbalthom Freehand"/>
                <a:cs typeface="AKbalthom Freehand"/>
              </a:rPr>
              <a:t>ជាមួួយ</a:t>
            </a:r>
            <a:r>
              <a:rPr lang="en-US" dirty="0">
                <a:latin typeface="AKbalthom Freehand"/>
                <a:cs typeface="AKbalthom Freehand"/>
              </a:rPr>
              <a:t>​</a:t>
            </a:r>
            <a:r>
              <a:rPr lang="en-US" dirty="0" smtClean="0">
                <a:latin typeface="AKbalthom Freehand"/>
                <a:cs typeface="AKbalthom Freehand"/>
              </a:rPr>
              <a:t>​</a:t>
            </a:r>
            <a:r>
              <a:rPr lang="en-US" dirty="0" err="1" smtClean="0">
                <a:latin typeface="AKbalthom Freehand"/>
                <a:cs typeface="AKbalthom Freehand"/>
              </a:rPr>
              <a:t>នឹង</a:t>
            </a:r>
            <a:r>
              <a:rPr lang="en-US" dirty="0" smtClean="0">
                <a:latin typeface="AKbalthom Freehand"/>
                <a:cs typeface="AKbalthom Freehand"/>
              </a:rPr>
              <a:t>​</a:t>
            </a:r>
            <a:r>
              <a:rPr lang="en-US" dirty="0" err="1" smtClean="0">
                <a:latin typeface="AKbalthom Freehand"/>
                <a:cs typeface="AKbalthom Freehand"/>
              </a:rPr>
              <a:t>ក្រុម</a:t>
            </a:r>
            <a:r>
              <a:rPr lang="en-US" dirty="0" smtClean="0">
                <a:latin typeface="AKbalthom Freehand"/>
                <a:cs typeface="AKbalthom Freehand"/>
              </a:rPr>
              <a:t>​</a:t>
            </a:r>
            <a:r>
              <a:rPr lang="en-US" dirty="0" err="1" smtClean="0">
                <a:latin typeface="AKbalthom Freehand"/>
                <a:cs typeface="AKbalthom Freehand"/>
              </a:rPr>
              <a:t>ការងារ</a:t>
            </a:r>
            <a:r>
              <a:rPr lang="en-US" dirty="0" smtClean="0">
                <a:latin typeface="AKbalthom Freehand"/>
                <a:cs typeface="AKbalthom Freehand"/>
              </a:rPr>
              <a:t>​</a:t>
            </a:r>
            <a:r>
              <a:rPr lang="en-US" dirty="0" err="1" smtClean="0">
                <a:latin typeface="AKbalthom Freehand"/>
                <a:cs typeface="AKbalthom Freehand"/>
              </a:rPr>
              <a:t>របស</a:t>
            </a:r>
            <a:r>
              <a:rPr lang="en-US" dirty="0" smtClean="0">
                <a:latin typeface="AKbalthom Freehand"/>
                <a:cs typeface="AKbalthom Freehand"/>
              </a:rPr>
              <a:t>់​</a:t>
            </a:r>
            <a:r>
              <a:rPr lang="en-US" dirty="0" err="1" smtClean="0">
                <a:latin typeface="AKbalthom Freehand"/>
                <a:cs typeface="AKbalthom Freehand"/>
              </a:rPr>
              <a:t>ខ្លួន</a:t>
            </a:r>
            <a:r>
              <a:rPr lang="en-US" dirty="0" smtClean="0">
                <a:latin typeface="AKbalthom Freehand"/>
                <a:cs typeface="AKbalthom Freehand"/>
              </a:rPr>
              <a:t>​ </a:t>
            </a:r>
            <a:r>
              <a:rPr lang="en-US" dirty="0" err="1" smtClean="0">
                <a:latin typeface="AKbalthom Freehand"/>
                <a:cs typeface="AKbalthom Freehand"/>
              </a:rPr>
              <a:t>ដោយយក</a:t>
            </a:r>
            <a:r>
              <a:rPr lang="en-US" dirty="0" smtClean="0">
                <a:latin typeface="AKbalthom Freehand"/>
                <a:cs typeface="AKbalthom Freehand"/>
              </a:rPr>
              <a:t>​</a:t>
            </a:r>
            <a:r>
              <a:rPr lang="en-US" dirty="0" err="1" smtClean="0">
                <a:latin typeface="AKbalthom Freehand"/>
                <a:cs typeface="AKbalthom Freehand"/>
              </a:rPr>
              <a:t>ជាធំនូវ</a:t>
            </a:r>
            <a:r>
              <a:rPr lang="en-US" dirty="0" smtClean="0">
                <a:latin typeface="AKbalthom Freehand"/>
                <a:cs typeface="AKbalthom Freehand"/>
              </a:rPr>
              <a:t>​ </a:t>
            </a:r>
            <a:r>
              <a:rPr lang="en-US" dirty="0" err="1" smtClean="0">
                <a:latin typeface="AKbalthom Freehand"/>
                <a:cs typeface="AKbalthom Freehand"/>
              </a:rPr>
              <a:t>ការគោរព</a:t>
            </a:r>
            <a:r>
              <a:rPr lang="en-US" dirty="0" smtClean="0">
                <a:latin typeface="AKbalthom Freehand"/>
                <a:cs typeface="AKbalthom Freehand"/>
              </a:rPr>
              <a:t> </a:t>
            </a:r>
            <a:r>
              <a:rPr lang="en-US" dirty="0" err="1" smtClean="0">
                <a:latin typeface="AKbalthom Freehand"/>
                <a:cs typeface="AKbalthom Freehand"/>
              </a:rPr>
              <a:t>បរិយាប័ន្ន</a:t>
            </a:r>
            <a:r>
              <a:rPr lang="en-US" dirty="0" smtClean="0">
                <a:latin typeface="AKbalthom Freehand"/>
                <a:cs typeface="AKbalthom Freehand"/>
              </a:rPr>
              <a:t>​ </a:t>
            </a:r>
            <a:r>
              <a:rPr lang="en-US" dirty="0" err="1" smtClean="0">
                <a:latin typeface="AKbalthom Freehand"/>
                <a:cs typeface="AKbalthom Freehand"/>
              </a:rPr>
              <a:t>និងការទទួល</a:t>
            </a:r>
            <a:r>
              <a:rPr lang="en-US" dirty="0" smtClean="0">
                <a:latin typeface="AKbalthom Freehand"/>
                <a:cs typeface="AKbalthom Freehand"/>
              </a:rPr>
              <a:t>​</a:t>
            </a:r>
            <a:r>
              <a:rPr lang="en-US" dirty="0" err="1" smtClean="0">
                <a:latin typeface="AKbalthom Freehand"/>
                <a:cs typeface="AKbalthom Freehand"/>
              </a:rPr>
              <a:t>ខុស</a:t>
            </a:r>
            <a:r>
              <a:rPr lang="en-US" dirty="0" smtClean="0">
                <a:latin typeface="AKbalthom Freehand"/>
                <a:cs typeface="AKbalthom Freehand"/>
              </a:rPr>
              <a:t>​</a:t>
            </a:r>
            <a:r>
              <a:rPr lang="en-US" dirty="0" err="1" smtClean="0">
                <a:latin typeface="AKbalthom Freehand"/>
                <a:cs typeface="AKbalthom Freehand"/>
              </a:rPr>
              <a:t>ត្រូវ</a:t>
            </a:r>
            <a:r>
              <a:rPr lang="en-US" dirty="0" smtClean="0">
                <a:latin typeface="AKbalthom Freehand"/>
                <a:cs typeface="AKbalthom Freehand"/>
              </a:rPr>
              <a:t>។</a:t>
            </a:r>
            <a:endParaRPr dirty="0"/>
          </a:p>
          <a:p>
            <a:pPr marL="230188" lvl="0" indent="0" algn="l" rtl="0">
              <a:spcBef>
                <a:spcPts val="0"/>
              </a:spcBef>
              <a:spcAft>
                <a:spcPts val="0"/>
              </a:spcAft>
              <a:buNone/>
            </a:pPr>
            <a:endParaRPr dirty="0"/>
          </a:p>
          <a:p>
            <a:pPr marL="230187" marR="0" lvl="0" indent="-230187" algn="l" rtl="0">
              <a:spcBef>
                <a:spcPts val="0"/>
              </a:spcBef>
              <a:spcAft>
                <a:spcPts val="0"/>
              </a:spcAft>
              <a:buClr>
                <a:srgbClr val="6C6463"/>
              </a:buClr>
              <a:buSzPts val="1600"/>
              <a:buFont typeface="Arial"/>
              <a:buChar char="•"/>
            </a:pPr>
            <a:r>
              <a:rPr lang="en-US" b="1" dirty="0"/>
              <a:t>Core Message:</a:t>
            </a:r>
            <a:r>
              <a:rPr lang="en-US" dirty="0"/>
              <a:t>  USAID has zero tolerance for sexual misconduct</a:t>
            </a:r>
            <a:r>
              <a:rPr lang="en-US" dirty="0" smtClean="0"/>
              <a:t>.</a:t>
            </a:r>
          </a:p>
          <a:p>
            <a:pPr marL="230187" indent="-230187"/>
            <a:r>
              <a:rPr lang="en-US" dirty="0" err="1" smtClean="0">
                <a:latin typeface="AKbalthom Freehand"/>
                <a:cs typeface="AKbalthom Freehand"/>
              </a:rPr>
              <a:t>សារសំខាន</a:t>
            </a:r>
            <a:r>
              <a:rPr lang="en-US" dirty="0" smtClean="0">
                <a:latin typeface="AKbalthom Freehand"/>
                <a:cs typeface="AKbalthom Freehand"/>
              </a:rPr>
              <a:t>់៖ USAID​ </a:t>
            </a:r>
            <a:r>
              <a:rPr lang="en-US" dirty="0" err="1" smtClean="0">
                <a:latin typeface="AKbalthom Freehand"/>
                <a:cs typeface="AKbalthom Freehand"/>
              </a:rPr>
              <a:t>មិនអត់អោនជាដាច់ខាតចំពោះអំពើមិនគប្បីខាងផ្នែក</a:t>
            </a:r>
            <a:r>
              <a:rPr lang="en-US" dirty="0" smtClean="0">
                <a:latin typeface="AKbalthom Freehand"/>
                <a:cs typeface="AKbalthom Freehand"/>
              </a:rPr>
              <a:t>​</a:t>
            </a:r>
            <a:r>
              <a:rPr lang="en-US" dirty="0" err="1" smtClean="0">
                <a:latin typeface="AKbalthom Freehand"/>
                <a:cs typeface="AKbalthom Freehand"/>
              </a:rPr>
              <a:t>ផ្លូវភេទ</a:t>
            </a:r>
            <a:r>
              <a:rPr lang="en-US" dirty="0" smtClean="0">
                <a:latin typeface="AKbalthom Freehand"/>
                <a:cs typeface="AKbalthom Freehand"/>
              </a:rPr>
              <a:t>។</a:t>
            </a:r>
            <a:endParaRPr lang="en-US" dirty="0"/>
          </a:p>
          <a:p>
            <a:pPr marL="230187" marR="0" lvl="0" indent="-230187" algn="l" rtl="0">
              <a:spcBef>
                <a:spcPts val="0"/>
              </a:spcBef>
              <a:spcAft>
                <a:spcPts val="0"/>
              </a:spcAft>
              <a:buClr>
                <a:srgbClr val="6C6463"/>
              </a:buClr>
              <a:buSzPts val="1600"/>
              <a:buFont typeface="Arial"/>
              <a:buChar char="•"/>
            </a:pPr>
            <a:endParaRPr dirty="0"/>
          </a:p>
          <a:p>
            <a:pPr marL="0" marR="0" lvl="0" indent="0" algn="l" rtl="0">
              <a:spcBef>
                <a:spcPts val="800"/>
              </a:spcBef>
              <a:spcAft>
                <a:spcPts val="0"/>
              </a:spcAft>
              <a:buNone/>
            </a:pPr>
            <a:endParaRPr sz="1600" b="0" i="0" u="none" strike="noStrike" cap="none" dirty="0">
              <a:solidFill>
                <a:srgbClr val="6C6463"/>
              </a:solidFill>
              <a:latin typeface="Cabin"/>
              <a:ea typeface="Cabin"/>
              <a:cs typeface="Cabin"/>
              <a:sym typeface="Cabin"/>
            </a:endParaRPr>
          </a:p>
        </p:txBody>
      </p:sp>
    </p:spTree>
    <p:extLst>
      <p:ext uri="{BB962C8B-B14F-4D97-AF65-F5344CB8AC3E}">
        <p14:creationId xmlns:p14="http://schemas.microsoft.com/office/powerpoint/2010/main" val="4256861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5</a:t>
            </a:fld>
            <a:endParaRPr sz="600" b="0" i="0" u="none" strike="noStrike" cap="none">
              <a:solidFill>
                <a:srgbClr val="6C6463"/>
              </a:solidFill>
              <a:latin typeface="Cabin"/>
              <a:ea typeface="Cabin"/>
              <a:cs typeface="Cabin"/>
              <a:sym typeface="Cabin"/>
            </a:endParaRPr>
          </a:p>
        </p:txBody>
      </p:sp>
      <p:sp>
        <p:nvSpPr>
          <p:cNvPr id="261" name="Google Shape;261;p35"/>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Zero </a:t>
            </a:r>
            <a:r>
              <a:rPr lang="en-US" dirty="0" smtClean="0"/>
              <a:t>Tolerance </a:t>
            </a:r>
            <a:r>
              <a:rPr lang="en-US" dirty="0" err="1">
                <a:latin typeface="AKbalthom Freehand"/>
                <a:cs typeface="AKbalthom Freehand"/>
              </a:rPr>
              <a:t>មិនមានការអត់អោនជាដាច់ខាត</a:t>
            </a:r>
            <a:endParaRPr dirty="0"/>
          </a:p>
        </p:txBody>
      </p:sp>
      <p:sp>
        <p:nvSpPr>
          <p:cNvPr id="262" name="Google Shape;262;p35"/>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Clr>
                <a:srgbClr val="6C6463"/>
              </a:buClr>
              <a:buSzPts val="1600"/>
              <a:buFont typeface="Arial"/>
              <a:buChar char="•"/>
            </a:pPr>
            <a:r>
              <a:rPr lang="en-US" dirty="0"/>
              <a:t>USAID prohibits sexual misconduct of any kind, including harassment, exploitation, or abuse, among USAID staff or our implementing partners</a:t>
            </a:r>
            <a:r>
              <a:rPr lang="en-US" dirty="0" smtClean="0"/>
              <a:t>.</a:t>
            </a:r>
          </a:p>
          <a:p>
            <a:pPr marL="230188" lvl="0" indent="-230188"/>
            <a:r>
              <a:rPr lang="en-US" dirty="0" smtClean="0">
                <a:latin typeface="AKbalthom Freehand"/>
                <a:cs typeface="AKbalthom Freehand"/>
              </a:rPr>
              <a:t>USAID </a:t>
            </a:r>
            <a:r>
              <a:rPr lang="en-US" dirty="0" err="1" smtClean="0">
                <a:latin typeface="AKbalthom Freehand"/>
                <a:cs typeface="AKbalthom Freehand"/>
              </a:rPr>
              <a:t>ហាមអំពើមិនគប្បី</a:t>
            </a:r>
            <a:r>
              <a:rPr lang="en-US" dirty="0" smtClean="0">
                <a:latin typeface="AKbalthom Freehand"/>
                <a:cs typeface="AKbalthom Freehand"/>
              </a:rPr>
              <a:t>​</a:t>
            </a:r>
            <a:r>
              <a:rPr lang="en-US" dirty="0" err="1" smtClean="0">
                <a:latin typeface="AKbalthom Freehand"/>
                <a:cs typeface="AKbalthom Freehand"/>
              </a:rPr>
              <a:t>ខាងផ្លូវភេទ</a:t>
            </a:r>
            <a:r>
              <a:rPr lang="en-US" dirty="0" smtClean="0">
                <a:latin typeface="AKbalthom Freehand"/>
                <a:cs typeface="AKbalthom Freehand"/>
              </a:rPr>
              <a:t>​ </a:t>
            </a:r>
            <a:r>
              <a:rPr lang="en-US" dirty="0" err="1" smtClean="0">
                <a:latin typeface="AKbalthom Freehand"/>
                <a:cs typeface="AKbalthom Freehand"/>
              </a:rPr>
              <a:t>ក្នុងគ្រប់រូបភាពទាំងអស</a:t>
            </a:r>
            <a:r>
              <a:rPr lang="en-US" dirty="0" smtClean="0">
                <a:latin typeface="AKbalthom Freehand"/>
                <a:cs typeface="AKbalthom Freehand"/>
              </a:rPr>
              <a:t>់​ </a:t>
            </a:r>
            <a:r>
              <a:rPr lang="en-US" dirty="0" err="1" smtClean="0">
                <a:latin typeface="AKbalthom Freehand"/>
                <a:cs typeface="AKbalthom Freehand"/>
              </a:rPr>
              <a:t>រួមមាន</a:t>
            </a:r>
            <a:r>
              <a:rPr lang="en-US" dirty="0" smtClean="0">
                <a:latin typeface="AKbalthom Freehand"/>
                <a:cs typeface="AKbalthom Freehand"/>
              </a:rPr>
              <a:t> </a:t>
            </a:r>
            <a:r>
              <a:rPr lang="en-US" dirty="0" err="1" smtClean="0">
                <a:latin typeface="AKbalthom Freehand"/>
                <a:cs typeface="AKbalthom Freehand"/>
              </a:rPr>
              <a:t>ការបៀតបៀន</a:t>
            </a:r>
            <a:r>
              <a:rPr lang="en-US" dirty="0" smtClean="0">
                <a:latin typeface="AKbalthom Freehand"/>
                <a:cs typeface="AKbalthom Freehand"/>
              </a:rPr>
              <a:t> </a:t>
            </a:r>
            <a:r>
              <a:rPr lang="en-US" dirty="0" err="1" smtClean="0">
                <a:latin typeface="AKbalthom Freehand"/>
                <a:cs typeface="AKbalthom Freehand"/>
              </a:rPr>
              <a:t>ការកេងប្រវ័ញ្ច</a:t>
            </a:r>
            <a:r>
              <a:rPr lang="en-US" dirty="0" smtClean="0">
                <a:latin typeface="AKbalthom Freehand"/>
                <a:cs typeface="AKbalthom Freehand"/>
              </a:rPr>
              <a:t> </a:t>
            </a:r>
            <a:r>
              <a:rPr lang="en-US" dirty="0" err="1" smtClean="0">
                <a:latin typeface="AKbalthom Freehand"/>
                <a:cs typeface="AKbalthom Freehand"/>
              </a:rPr>
              <a:t>ឬរំលោភបំពាន</a:t>
            </a:r>
            <a:r>
              <a:rPr lang="en-US" dirty="0" smtClean="0">
                <a:latin typeface="AKbalthom Freehand"/>
                <a:cs typeface="AKbalthom Freehand"/>
              </a:rPr>
              <a:t> </a:t>
            </a:r>
            <a:r>
              <a:rPr lang="en-US" dirty="0" err="1" smtClean="0">
                <a:latin typeface="AKbalthom Freehand"/>
                <a:cs typeface="AKbalthom Freehand"/>
              </a:rPr>
              <a:t>មិនថាប្រព្រឹត្តិដោយបុគ្គលិក</a:t>
            </a:r>
            <a:r>
              <a:rPr lang="en-US" dirty="0" smtClean="0">
                <a:latin typeface="AKbalthom Freehand"/>
                <a:cs typeface="AKbalthom Freehand"/>
              </a:rPr>
              <a:t> USAID </a:t>
            </a:r>
            <a:r>
              <a:rPr lang="en-US" dirty="0" err="1" smtClean="0">
                <a:latin typeface="AKbalthom Freehand"/>
                <a:cs typeface="AKbalthom Freehand"/>
              </a:rPr>
              <a:t>ផ្ទាល</a:t>
            </a:r>
            <a:r>
              <a:rPr lang="en-US" dirty="0" smtClean="0">
                <a:latin typeface="AKbalthom Freehand"/>
                <a:cs typeface="AKbalthom Freehand"/>
              </a:rPr>
              <a:t>់</a:t>
            </a:r>
            <a:r>
              <a:rPr lang="en-US" dirty="0">
                <a:latin typeface="AKbalthom Freehand"/>
                <a:cs typeface="AKbalthom Freehand"/>
              </a:rPr>
              <a:t> </a:t>
            </a:r>
            <a:r>
              <a:rPr lang="en-US" dirty="0" err="1" smtClean="0">
                <a:latin typeface="AKbalthom Freehand"/>
                <a:cs typeface="AKbalthom Freehand"/>
              </a:rPr>
              <a:t>ឬបុគ្គលិកដៃគូអនុវត្តគម្រោងឡើយ</a:t>
            </a:r>
            <a:r>
              <a:rPr lang="en-US" dirty="0" smtClean="0">
                <a:latin typeface="AKbalthom Freehand"/>
                <a:cs typeface="AKbalthom Freehand"/>
              </a:rPr>
              <a:t>។</a:t>
            </a:r>
          </a:p>
          <a:p>
            <a:pPr marL="230188" lvl="0" indent="-230188"/>
            <a:endParaRPr dirty="0"/>
          </a:p>
          <a:p>
            <a:pPr marL="230188" lvl="0" indent="-230188" algn="l" rtl="0">
              <a:spcBef>
                <a:spcPts val="0"/>
              </a:spcBef>
              <a:spcAft>
                <a:spcPts val="0"/>
              </a:spcAft>
              <a:buClr>
                <a:srgbClr val="6C6463"/>
              </a:buClr>
              <a:buSzPts val="1600"/>
              <a:buFont typeface="Arial"/>
              <a:buChar char="•"/>
            </a:pPr>
            <a:r>
              <a:rPr lang="en-US" dirty="0" smtClean="0"/>
              <a:t>Sexual </a:t>
            </a:r>
            <a:r>
              <a:rPr lang="en-US" dirty="0"/>
              <a:t>misconduct is counter to our Agency’s core values</a:t>
            </a:r>
            <a:r>
              <a:rPr lang="en-US" dirty="0" smtClean="0"/>
              <a:t>.</a:t>
            </a:r>
          </a:p>
          <a:p>
            <a:pPr marL="230188" lvl="0" indent="-230188"/>
            <a:r>
              <a:rPr lang="en-US" dirty="0" err="1" smtClean="0">
                <a:latin typeface="AKbalthom Freehand"/>
                <a:cs typeface="AKbalthom Freehand"/>
              </a:rPr>
              <a:t>អំពើមិនគប្បីខាងផ្លូវភេទ</a:t>
            </a:r>
            <a:r>
              <a:rPr lang="en-US" dirty="0" smtClean="0">
                <a:latin typeface="AKbalthom Freehand"/>
                <a:cs typeface="AKbalthom Freehand"/>
              </a:rPr>
              <a:t> </a:t>
            </a:r>
            <a:r>
              <a:rPr lang="en-US" dirty="0" err="1" smtClean="0">
                <a:latin typeface="AKbalthom Freehand"/>
                <a:cs typeface="AKbalthom Freehand"/>
              </a:rPr>
              <a:t>គឺផ្ទុយស្រឡះពីគុណតម្លៃដ៏សំខាន់របស់ភ្នាក់ងារ</a:t>
            </a:r>
            <a:r>
              <a:rPr lang="en-US" dirty="0" smtClean="0">
                <a:latin typeface="AKbalthom Freehand"/>
                <a:cs typeface="AKbalthom Freehand"/>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6</a:t>
            </a:fld>
            <a:endParaRPr sz="600" b="0" i="0" u="none" strike="noStrike" cap="none">
              <a:solidFill>
                <a:srgbClr val="6C6463"/>
              </a:solidFill>
              <a:latin typeface="Cabin"/>
              <a:ea typeface="Cabin"/>
              <a:cs typeface="Cabin"/>
              <a:sym typeface="Cabin"/>
            </a:endParaRPr>
          </a:p>
        </p:txBody>
      </p:sp>
      <p:sp>
        <p:nvSpPr>
          <p:cNvPr id="261" name="Google Shape;261;p35"/>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noAutofit/>
          </a:bodyPr>
          <a:lstStyle/>
          <a:p>
            <a:pPr lvl="0">
              <a:buClr>
                <a:srgbClr val="651D32"/>
              </a:buClr>
            </a:pPr>
            <a:r>
              <a:rPr lang="en-US" dirty="0"/>
              <a:t>Zero </a:t>
            </a:r>
            <a:r>
              <a:rPr lang="en-US" dirty="0" smtClean="0"/>
              <a:t>Tolerance </a:t>
            </a:r>
            <a:r>
              <a:rPr lang="en-US" dirty="0" err="1">
                <a:latin typeface="AKbalthom Freehand"/>
                <a:cs typeface="AKbalthom Freehand"/>
              </a:rPr>
              <a:t>មិនមានការ</a:t>
            </a:r>
            <a:r>
              <a:rPr lang="en-US" dirty="0" err="1" smtClean="0">
                <a:latin typeface="AKbalthom Freehand"/>
                <a:cs typeface="AKbalthom Freehand"/>
              </a:rPr>
              <a:t>អត់អោនជាដាច់ខាត</a:t>
            </a:r>
            <a:endParaRPr dirty="0"/>
          </a:p>
        </p:txBody>
      </p:sp>
      <p:sp>
        <p:nvSpPr>
          <p:cNvPr id="262" name="Google Shape;262;p35"/>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Clr>
                <a:srgbClr val="6C6463"/>
              </a:buClr>
              <a:buSzPts val="1600"/>
              <a:buFont typeface="Arial"/>
              <a:buChar char="•"/>
            </a:pPr>
            <a:r>
              <a:rPr lang="en-US" dirty="0" smtClean="0"/>
              <a:t>Sexual </a:t>
            </a:r>
            <a:r>
              <a:rPr lang="en-US" dirty="0"/>
              <a:t>misconduct fundamentally strikes at the very foundation of international development by causing intolerable harm to its victims, threatening our mission, and undermining the credibility of the entire aid sector</a:t>
            </a:r>
            <a:r>
              <a:rPr lang="en-US" dirty="0" smtClean="0"/>
              <a:t>.</a:t>
            </a:r>
          </a:p>
          <a:p>
            <a:pPr marL="230188" lvl="0" indent="-230188"/>
            <a:r>
              <a:rPr lang="x-none" dirty="0" smtClean="0">
                <a:latin typeface="AKbalthom Freehand"/>
                <a:cs typeface="AKbalthom Freehand"/>
              </a:rPr>
              <a:t>អំពើមិនគប្បីខាងផ្លូវភេទ​ បង្កឲ្យមានផលប៉ះពាល់យ៉ាងខ្លាំងទៅលើមូលដ្ឋាននៃការអភិវឌ្ឍន៍អន្តរជាតិ​ ដោយសារ​ការណ៍នេះនឹង​បង្ក​ឲ្យ​មាន​</a:t>
            </a:r>
            <a:r>
              <a:rPr lang="x-none" dirty="0">
                <a:latin typeface="AKbalthom Freehand"/>
                <a:cs typeface="AKbalthom Freehand"/>
              </a:rPr>
              <a:t>ភ</a:t>
            </a:r>
            <a:r>
              <a:rPr lang="x-none" dirty="0" smtClean="0">
                <a:latin typeface="AKbalthom Freehand"/>
                <a:cs typeface="AKbalthom Freehand"/>
              </a:rPr>
              <a:t>ាពអត់អោន​ទៅលើ​ការបំពារបំពាន​ដែលកើតឡើងចំពោះជនរងគ្រោះ​ គំរាមកំហែងដល់បេសកកម្មរបស់យើង​ ហើយថែមទាំងធ្វើឲ្យ​អាប់អោនដល់​កិត្តិនាមនវិស័យ​ផ្តល់​ហិរញ្ញប្បទាន​ទាំង​មូល​ទៀត​ផង។</a:t>
            </a:r>
            <a:endParaRPr dirty="0"/>
          </a:p>
          <a:p>
            <a:pPr marL="230188" lvl="0" indent="0" algn="l" rtl="0">
              <a:spcBef>
                <a:spcPts val="0"/>
              </a:spcBef>
              <a:spcAft>
                <a:spcPts val="0"/>
              </a:spcAft>
              <a:buNone/>
            </a:pPr>
            <a:endParaRPr dirty="0"/>
          </a:p>
          <a:p>
            <a:pPr marL="230188" lvl="0" indent="-230188" algn="l" rtl="0">
              <a:spcBef>
                <a:spcPts val="0"/>
              </a:spcBef>
              <a:spcAft>
                <a:spcPts val="0"/>
              </a:spcAft>
              <a:buClr>
                <a:srgbClr val="6C6463"/>
              </a:buClr>
              <a:buSzPts val="1600"/>
              <a:buFont typeface="Arial"/>
              <a:buChar char="•"/>
            </a:pPr>
            <a:r>
              <a:rPr lang="en-US" dirty="0"/>
              <a:t>USAID will take necessary and appropriate steps to prevent and address sexual misconduct within our workforce and programs, while also accounting for survivor needs</a:t>
            </a:r>
            <a:r>
              <a:rPr lang="en-US" dirty="0" smtClean="0"/>
              <a:t>.</a:t>
            </a:r>
          </a:p>
          <a:p>
            <a:pPr marL="230188" lvl="0" indent="-230188"/>
            <a:r>
              <a:rPr lang="en-US" dirty="0" smtClean="0">
                <a:latin typeface="AKbalthom Freehand"/>
                <a:cs typeface="AKbalthom Freehand"/>
              </a:rPr>
              <a:t>USAID​</a:t>
            </a:r>
            <a:r>
              <a:rPr lang="en-US" dirty="0">
                <a:latin typeface="AKbalthom Freehand"/>
                <a:cs typeface="AKbalthom Freehand"/>
              </a:rPr>
              <a:t> </a:t>
            </a:r>
            <a:r>
              <a:rPr lang="en-US" dirty="0" err="1" smtClean="0">
                <a:latin typeface="AKbalthom Freehand"/>
                <a:cs typeface="AKbalthom Freehand"/>
              </a:rPr>
              <a:t>នឹង</a:t>
            </a:r>
            <a:r>
              <a:rPr lang="en-US" dirty="0" smtClean="0">
                <a:latin typeface="AKbalthom Freehand"/>
                <a:cs typeface="AKbalthom Freehand"/>
              </a:rPr>
              <a:t>​</a:t>
            </a:r>
            <a:r>
              <a:rPr lang="en-US" dirty="0" err="1" smtClean="0">
                <a:latin typeface="AKbalthom Freehand"/>
                <a:cs typeface="AKbalthom Freehand"/>
              </a:rPr>
              <a:t>ចាត់វិធានការចាំបាច</a:t>
            </a:r>
            <a:r>
              <a:rPr lang="en-US" dirty="0" smtClean="0">
                <a:latin typeface="AKbalthom Freehand"/>
                <a:cs typeface="AKbalthom Freehand"/>
              </a:rPr>
              <a:t>់​</a:t>
            </a:r>
            <a:r>
              <a:rPr lang="en-US" dirty="0">
                <a:latin typeface="AKbalthom Freehand"/>
                <a:cs typeface="AKbalthom Freehand"/>
              </a:rPr>
              <a:t> </a:t>
            </a:r>
            <a:r>
              <a:rPr lang="en-US" dirty="0" err="1" smtClean="0">
                <a:latin typeface="AKbalthom Freehand"/>
                <a:cs typeface="AKbalthom Freehand"/>
              </a:rPr>
              <a:t>និងសាកសម</a:t>
            </a:r>
            <a:r>
              <a:rPr lang="en-US" dirty="0" smtClean="0">
                <a:latin typeface="AKbalthom Freehand"/>
                <a:cs typeface="AKbalthom Freehand"/>
              </a:rPr>
              <a:t>​</a:t>
            </a:r>
            <a:r>
              <a:rPr lang="en-US" dirty="0" err="1" smtClean="0">
                <a:latin typeface="AKbalthom Freehand"/>
                <a:cs typeface="AKbalthom Freehand"/>
              </a:rPr>
              <a:t>ដើម្បី</a:t>
            </a:r>
            <a:r>
              <a:rPr lang="en-US" dirty="0" smtClean="0">
                <a:latin typeface="AKbalthom Freehand"/>
                <a:cs typeface="AKbalthom Freehand"/>
              </a:rPr>
              <a:t>​</a:t>
            </a:r>
            <a:r>
              <a:rPr lang="en-US" dirty="0" err="1" smtClean="0">
                <a:latin typeface="AKbalthom Freehand"/>
                <a:cs typeface="AKbalthom Freehand"/>
              </a:rPr>
              <a:t>ទប់ស្កាត</a:t>
            </a:r>
            <a:r>
              <a:rPr lang="en-US" dirty="0" smtClean="0">
                <a:latin typeface="AKbalthom Freehand"/>
                <a:cs typeface="AKbalthom Freehand"/>
              </a:rPr>
              <a:t>់​ </a:t>
            </a:r>
            <a:r>
              <a:rPr lang="en-US" dirty="0" err="1" smtClean="0">
                <a:latin typeface="AKbalthom Freehand"/>
                <a:cs typeface="AKbalthom Freehand"/>
              </a:rPr>
              <a:t>និងដោះស្រាយ</a:t>
            </a:r>
            <a:r>
              <a:rPr lang="en-US" dirty="0" smtClean="0">
                <a:latin typeface="AKbalthom Freehand"/>
                <a:cs typeface="AKbalthom Freehand"/>
              </a:rPr>
              <a:t>​</a:t>
            </a:r>
            <a:r>
              <a:rPr lang="en-US" dirty="0" err="1" smtClean="0">
                <a:latin typeface="AKbalthom Freehand"/>
                <a:cs typeface="AKbalthom Freehand"/>
              </a:rPr>
              <a:t>អំពើមិនគប្បីខាងផ្លូវភេទដែលកើត</a:t>
            </a:r>
            <a:r>
              <a:rPr lang="en-US" dirty="0" smtClean="0">
                <a:latin typeface="AKbalthom Freehand"/>
                <a:cs typeface="AKbalthom Freehand"/>
              </a:rPr>
              <a:t>​</a:t>
            </a:r>
            <a:r>
              <a:rPr lang="en-US" dirty="0" err="1" smtClean="0">
                <a:latin typeface="AKbalthom Freehand"/>
                <a:cs typeface="AKbalthom Freehand"/>
              </a:rPr>
              <a:t>មាន</a:t>
            </a:r>
            <a:r>
              <a:rPr lang="en-US" dirty="0">
                <a:latin typeface="AKbalthom Freehand"/>
                <a:cs typeface="AKbalthom Freehand"/>
              </a:rPr>
              <a:t>​</a:t>
            </a:r>
            <a:r>
              <a:rPr lang="en-US" dirty="0" err="1" smtClean="0">
                <a:latin typeface="AKbalthom Freehand"/>
                <a:cs typeface="AKbalthom Freehand"/>
              </a:rPr>
              <a:t>នៅ</a:t>
            </a:r>
            <a:r>
              <a:rPr lang="en-US" dirty="0">
                <a:latin typeface="AKbalthom Freehand"/>
                <a:cs typeface="AKbalthom Freehand"/>
              </a:rPr>
              <a:t>​</a:t>
            </a:r>
            <a:r>
              <a:rPr lang="en-US" dirty="0" err="1" smtClean="0">
                <a:latin typeface="AKbalthom Freehand"/>
                <a:cs typeface="AKbalthom Freehand"/>
              </a:rPr>
              <a:t>ក្នុង</a:t>
            </a:r>
            <a:r>
              <a:rPr lang="en-US" dirty="0" smtClean="0">
                <a:latin typeface="AKbalthom Freehand"/>
                <a:cs typeface="AKbalthom Freehand"/>
              </a:rPr>
              <a:t>​</a:t>
            </a:r>
            <a:r>
              <a:rPr lang="en-US" dirty="0" err="1" smtClean="0">
                <a:latin typeface="AKbalthom Freehand"/>
                <a:cs typeface="AKbalthom Freehand"/>
              </a:rPr>
              <a:t>កន្លែង</a:t>
            </a:r>
            <a:r>
              <a:rPr lang="en-US" dirty="0" smtClean="0">
                <a:latin typeface="AKbalthom Freehand"/>
                <a:cs typeface="AKbalthom Freehand"/>
              </a:rPr>
              <a:t>​</a:t>
            </a:r>
            <a:r>
              <a:rPr lang="en-US" dirty="0" err="1" smtClean="0">
                <a:latin typeface="AKbalthom Freehand"/>
                <a:cs typeface="AKbalthom Freehand"/>
              </a:rPr>
              <a:t>ធ្វើ</a:t>
            </a:r>
            <a:r>
              <a:rPr lang="en-US" dirty="0" smtClean="0">
                <a:latin typeface="AKbalthom Freehand"/>
                <a:cs typeface="AKbalthom Freehand"/>
              </a:rPr>
              <a:t>​</a:t>
            </a:r>
            <a:r>
              <a:rPr lang="en-US" dirty="0" err="1" smtClean="0">
                <a:latin typeface="AKbalthom Freehand"/>
                <a:cs typeface="AKbalthom Freehand"/>
              </a:rPr>
              <a:t>ការ</a:t>
            </a:r>
            <a:r>
              <a:rPr lang="en-US" dirty="0">
                <a:latin typeface="AKbalthom Freehand"/>
                <a:cs typeface="AKbalthom Freehand"/>
              </a:rPr>
              <a:t>​</a:t>
            </a:r>
            <a:r>
              <a:rPr lang="en-US" dirty="0" smtClean="0">
                <a:latin typeface="AKbalthom Freehand"/>
                <a:cs typeface="AKbalthom Freehand"/>
              </a:rPr>
              <a:t> </a:t>
            </a:r>
            <a:r>
              <a:rPr lang="en-US" dirty="0" err="1" smtClean="0">
                <a:latin typeface="AKbalthom Freehand"/>
                <a:cs typeface="AKbalthom Freehand"/>
              </a:rPr>
              <a:t>និង</a:t>
            </a:r>
            <a:r>
              <a:rPr lang="en-US" dirty="0" smtClean="0">
                <a:latin typeface="AKbalthom Freehand"/>
                <a:cs typeface="AKbalthom Freehand"/>
              </a:rPr>
              <a:t>​</a:t>
            </a:r>
            <a:r>
              <a:rPr lang="en-US" dirty="0" err="1" smtClean="0">
                <a:latin typeface="AKbalthom Freehand"/>
                <a:cs typeface="AKbalthom Freehand"/>
              </a:rPr>
              <a:t>គម្រោង</a:t>
            </a:r>
            <a:r>
              <a:rPr lang="en-US" dirty="0" smtClean="0">
                <a:latin typeface="AKbalthom Freehand"/>
                <a:cs typeface="AKbalthom Freehand"/>
              </a:rPr>
              <a:t>​</a:t>
            </a:r>
            <a:r>
              <a:rPr lang="en-US" dirty="0" err="1" smtClean="0">
                <a:latin typeface="AKbalthom Freehand"/>
                <a:cs typeface="AKbalthom Freehand"/>
              </a:rPr>
              <a:t>របស</a:t>
            </a:r>
            <a:r>
              <a:rPr lang="en-US" dirty="0" smtClean="0">
                <a:latin typeface="AKbalthom Freehand"/>
                <a:cs typeface="AKbalthom Freehand"/>
              </a:rPr>
              <a:t>់ </a:t>
            </a:r>
            <a:r>
              <a:rPr lang="en-US" dirty="0" err="1" smtClean="0">
                <a:latin typeface="AKbalthom Freehand"/>
                <a:cs typeface="AKbalthom Freehand"/>
              </a:rPr>
              <a:t>យើង</a:t>
            </a:r>
            <a:r>
              <a:rPr lang="en-US" dirty="0" smtClean="0">
                <a:latin typeface="AKbalthom Freehand"/>
                <a:cs typeface="AKbalthom Freehand"/>
              </a:rPr>
              <a:t>​</a:t>
            </a:r>
            <a:r>
              <a:rPr lang="en-US" dirty="0">
                <a:latin typeface="AKbalthom Freehand"/>
                <a:cs typeface="AKbalthom Freehand"/>
              </a:rPr>
              <a:t> </a:t>
            </a:r>
            <a:r>
              <a:rPr lang="en-US" dirty="0" err="1" smtClean="0">
                <a:latin typeface="AKbalthom Freehand"/>
                <a:cs typeface="AKbalthom Freehand"/>
              </a:rPr>
              <a:t>ខណ:ពេលដែលទទួលខុសត្រូវលើតម្រូវការនានារបស់ជនរងគ្រោះ</a:t>
            </a:r>
            <a:r>
              <a:rPr lang="en-US" dirty="0" smtClean="0">
                <a:latin typeface="AKbalthom Freehand"/>
                <a:cs typeface="AKbalthom Freehand"/>
              </a:rPr>
              <a:t>។</a:t>
            </a:r>
            <a:endParaRPr sz="1600" b="0" i="0" u="none" strike="noStrike" cap="none" dirty="0">
              <a:solidFill>
                <a:srgbClr val="6C6463"/>
              </a:solidFill>
              <a:latin typeface="Cabin"/>
              <a:ea typeface="Cabin"/>
              <a:cs typeface="Cabin"/>
              <a:sym typeface="Cabin"/>
            </a:endParaRPr>
          </a:p>
        </p:txBody>
      </p:sp>
    </p:spTree>
    <p:extLst>
      <p:ext uri="{BB962C8B-B14F-4D97-AF65-F5344CB8AC3E}">
        <p14:creationId xmlns:p14="http://schemas.microsoft.com/office/powerpoint/2010/main" val="426261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7</a:t>
            </a:fld>
            <a:endParaRPr sz="600" b="0" i="0" u="none" strike="noStrike" cap="none">
              <a:solidFill>
                <a:srgbClr val="6C6463"/>
              </a:solidFill>
              <a:latin typeface="Cabin"/>
              <a:ea typeface="Cabin"/>
              <a:cs typeface="Cabin"/>
              <a:sym typeface="Cabin"/>
            </a:endParaRPr>
          </a:p>
        </p:txBody>
      </p:sp>
      <p:sp>
        <p:nvSpPr>
          <p:cNvPr id="268" name="Google Shape;268;p36"/>
          <p:cNvSpPr txBox="1">
            <a:spLocks noGrp="1"/>
          </p:cNvSpPr>
          <p:nvPr>
            <p:ph type="title"/>
          </p:nvPr>
        </p:nvSpPr>
        <p:spPr>
          <a:xfrm>
            <a:off x="686100" y="2054247"/>
            <a:ext cx="7772400" cy="614400"/>
          </a:xfrm>
          <a:prstGeom prst="rect">
            <a:avLst/>
          </a:prstGeom>
          <a:noFill/>
          <a:ln>
            <a:noFill/>
          </a:ln>
        </p:spPr>
        <p:txBody>
          <a:bodyPr spcFirstLastPara="1" wrap="square" lIns="91425" tIns="45700" rIns="91425" bIns="45700" anchor="b" anchorCtr="0">
            <a:noAutofit/>
          </a:bodyPr>
          <a:lstStyle/>
          <a:p>
            <a:pPr lvl="0" algn="ctr">
              <a:buClr>
                <a:srgbClr val="651D32"/>
              </a:buClr>
            </a:pPr>
            <a:r>
              <a:rPr lang="en-US" sz="3600" dirty="0"/>
              <a:t>Exercise: </a:t>
            </a:r>
            <a:r>
              <a:rPr lang="en-US" sz="3600" dirty="0" smtClean="0"/>
              <a:t>Terminology</a:t>
            </a:r>
            <a:br>
              <a:rPr lang="en-US" sz="3600" dirty="0" smtClean="0"/>
            </a:br>
            <a:r>
              <a:rPr lang="en-US" sz="3600" dirty="0" err="1" smtClean="0">
                <a:latin typeface="AKbalthom Freehand"/>
                <a:cs typeface="AKbalthom Freehand"/>
              </a:rPr>
              <a:t>លំហាត</a:t>
            </a:r>
            <a:r>
              <a:rPr lang="en-US" sz="3600" dirty="0" smtClean="0">
                <a:latin typeface="AKbalthom Freehand"/>
                <a:cs typeface="AKbalthom Freehand"/>
              </a:rPr>
              <a:t>់៖​ </a:t>
            </a:r>
            <a:r>
              <a:rPr lang="en-US" sz="3600" dirty="0" err="1" smtClean="0">
                <a:latin typeface="AKbalthom Freehand"/>
                <a:cs typeface="AKbalthom Freehand"/>
              </a:rPr>
              <a:t>វាក្យស័ព្ទ</a:t>
            </a:r>
            <a:endParaRPr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8</a:t>
            </a:fld>
            <a:endParaRPr sz="600" b="0" i="0" u="none" strike="noStrike" cap="none">
              <a:solidFill>
                <a:srgbClr val="6C6463"/>
              </a:solidFill>
              <a:latin typeface="Cabin"/>
              <a:ea typeface="Cabin"/>
              <a:cs typeface="Cabin"/>
              <a:sym typeface="Cabin"/>
            </a:endParaRPr>
          </a:p>
        </p:txBody>
      </p:sp>
      <p:graphicFrame>
        <p:nvGraphicFramePr>
          <p:cNvPr id="274" name="Google Shape;274;p37"/>
          <p:cNvGraphicFramePr/>
          <p:nvPr>
            <p:extLst>
              <p:ext uri="{D42A27DB-BD31-4B8C-83A1-F6EECF244321}">
                <p14:modId xmlns:p14="http://schemas.microsoft.com/office/powerpoint/2010/main" val="705554080"/>
              </p:ext>
            </p:extLst>
          </p:nvPr>
        </p:nvGraphicFramePr>
        <p:xfrm>
          <a:off x="167625" y="151963"/>
          <a:ext cx="8823975" cy="4878678"/>
        </p:xfrm>
        <a:graphic>
          <a:graphicData uri="http://schemas.openxmlformats.org/drawingml/2006/table">
            <a:tbl>
              <a:tblPr>
                <a:noFill/>
                <a:tableStyleId>{85233E45-67A3-42E4-8CDB-28486D56636F}</a:tableStyleId>
              </a:tblPr>
              <a:tblGrid>
                <a:gridCol w="1529095"/>
                <a:gridCol w="7294880"/>
              </a:tblGrid>
              <a:tr h="748751">
                <a:tc>
                  <a:txBody>
                    <a:bodyPr/>
                    <a:lstStyle/>
                    <a:p>
                      <a:pPr marL="0" lvl="0" indent="0" algn="l" rtl="0">
                        <a:spcBef>
                          <a:spcPts val="0"/>
                        </a:spcBef>
                        <a:spcAft>
                          <a:spcPts val="0"/>
                        </a:spcAft>
                        <a:buNone/>
                      </a:pPr>
                      <a:r>
                        <a:rPr lang="en-US" sz="1800" b="1" dirty="0" smtClean="0">
                          <a:solidFill>
                            <a:srgbClr val="6C6463"/>
                          </a:solidFill>
                          <a:latin typeface="Cabin"/>
                          <a:ea typeface="Cabin"/>
                          <a:cs typeface="Cabin"/>
                          <a:sym typeface="Cabin"/>
                        </a:rPr>
                        <a:t>Term​ </a:t>
                      </a:r>
                      <a:r>
                        <a:rPr lang="en-US" sz="1800" dirty="0" err="1" smtClean="0">
                          <a:solidFill>
                            <a:srgbClr val="6C6463"/>
                          </a:solidFill>
                          <a:latin typeface="AKbalthom Freehand"/>
                          <a:cs typeface="AKbalthom Freehand"/>
                        </a:rPr>
                        <a:t>ពាក្យ</a:t>
                      </a:r>
                      <a:endParaRPr sz="1800" b="1"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r>
                        <a:rPr lang="en-US" sz="1800" b="1" dirty="0" smtClean="0">
                          <a:solidFill>
                            <a:srgbClr val="6C6463"/>
                          </a:solidFill>
                          <a:latin typeface="Cabin"/>
                          <a:ea typeface="Cabin"/>
                          <a:cs typeface="Cabin"/>
                          <a:sym typeface="Cabin"/>
                        </a:rPr>
                        <a:t>Definition </a:t>
                      </a:r>
                      <a:r>
                        <a:rPr lang="en-US" sz="1800" dirty="0" err="1" smtClean="0">
                          <a:solidFill>
                            <a:srgbClr val="6C6463"/>
                          </a:solidFill>
                          <a:latin typeface="AKbalthom Freehand"/>
                          <a:cs typeface="AKbalthom Freehand"/>
                        </a:rPr>
                        <a:t>និយមន័យ</a:t>
                      </a:r>
                      <a:endParaRPr sz="1800" b="1" dirty="0">
                        <a:solidFill>
                          <a:srgbClr val="6C6463"/>
                        </a:solidFill>
                        <a:latin typeface="Cabin"/>
                        <a:ea typeface="Cabin"/>
                        <a:cs typeface="Cabin"/>
                        <a:sym typeface="Cabin"/>
                      </a:endParaRPr>
                    </a:p>
                  </a:txBody>
                  <a:tcPr marL="91425" marR="91425" marT="91425" marB="91425"/>
                </a:tc>
              </a:tr>
              <a:tr h="4129927">
                <a:tc>
                  <a:txBody>
                    <a:bodyPr/>
                    <a:lstStyle/>
                    <a:p>
                      <a:pPr marL="0" lvl="0" indent="0" algn="l" rtl="0">
                        <a:spcBef>
                          <a:spcPts val="0"/>
                        </a:spcBef>
                        <a:spcAft>
                          <a:spcPts val="0"/>
                        </a:spcAft>
                        <a:buNone/>
                      </a:pPr>
                      <a:r>
                        <a:rPr lang="en-US" sz="1800" dirty="0">
                          <a:solidFill>
                            <a:srgbClr val="6C6463"/>
                          </a:solidFill>
                          <a:latin typeface="Cabin"/>
                          <a:ea typeface="Cabin"/>
                          <a:cs typeface="Cabin"/>
                          <a:sym typeface="Cabin"/>
                        </a:rPr>
                        <a:t>Sexual </a:t>
                      </a:r>
                      <a:r>
                        <a:rPr lang="en-US" sz="1800" dirty="0" smtClean="0">
                          <a:solidFill>
                            <a:srgbClr val="6C6463"/>
                          </a:solidFill>
                          <a:latin typeface="Cabin"/>
                          <a:ea typeface="Cabin"/>
                          <a:cs typeface="Cabin"/>
                          <a:sym typeface="Cabin"/>
                        </a:rPr>
                        <a:t>Misconduct</a:t>
                      </a:r>
                    </a:p>
                    <a:p>
                      <a:pPr marL="0" lvl="0" indent="0" algn="l" rtl="0">
                        <a:spcBef>
                          <a:spcPts val="0"/>
                        </a:spcBef>
                        <a:spcAft>
                          <a:spcPts val="0"/>
                        </a:spcAft>
                        <a:buNone/>
                      </a:pPr>
                      <a:r>
                        <a:rPr lang="en-US" sz="1800" dirty="0" err="1" smtClean="0">
                          <a:solidFill>
                            <a:srgbClr val="6C6463"/>
                          </a:solidFill>
                          <a:latin typeface="AKbalthom Freehand"/>
                          <a:cs typeface="AKbalthom Freehand"/>
                        </a:rPr>
                        <a:t>អំពើមិនគប្បី</a:t>
                      </a:r>
                      <a:r>
                        <a:rPr lang="en-US" sz="1800" dirty="0" smtClean="0">
                          <a:solidFill>
                            <a:srgbClr val="6C6463"/>
                          </a:solidFill>
                          <a:latin typeface="AKbalthom Freehand"/>
                          <a:cs typeface="AKbalthom Freehand"/>
                        </a:rPr>
                        <a:t>​</a:t>
                      </a:r>
                      <a:r>
                        <a:rPr lang="en-US" sz="1800" dirty="0" err="1" smtClean="0">
                          <a:solidFill>
                            <a:srgbClr val="6C6463"/>
                          </a:solidFill>
                          <a:latin typeface="AKbalthom Freehand"/>
                          <a:cs typeface="AKbalthom Freehand"/>
                        </a:rPr>
                        <a:t>ខាង</a:t>
                      </a:r>
                      <a:r>
                        <a:rPr lang="en-US" sz="1800" baseline="0" dirty="0" smtClean="0">
                          <a:solidFill>
                            <a:srgbClr val="6C6463"/>
                          </a:solidFill>
                          <a:latin typeface="AKbalthom Freehand"/>
                          <a:cs typeface="AKbalthom Freehand"/>
                        </a:rPr>
                        <a:t>​</a:t>
                      </a:r>
                      <a:r>
                        <a:rPr lang="en-US" sz="1800" baseline="0" dirty="0" err="1" smtClean="0">
                          <a:solidFill>
                            <a:srgbClr val="6C6463"/>
                          </a:solidFill>
                          <a:latin typeface="AKbalthom Freehand"/>
                          <a:cs typeface="AKbalthom Freehand"/>
                        </a:rPr>
                        <a:t>ផ្លូវភេទ</a:t>
                      </a:r>
                      <a:endParaRPr sz="1800"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endParaRPr sz="1800" dirty="0">
                        <a:solidFill>
                          <a:srgbClr val="6C6463"/>
                        </a:solidFill>
                        <a:latin typeface="Cabin"/>
                        <a:ea typeface="Cabin"/>
                        <a:cs typeface="Cabin"/>
                        <a:sym typeface="Cabin"/>
                      </a:endParaRPr>
                    </a:p>
                  </a:txBody>
                  <a:tcPr marL="91425" marR="91425" marT="91425" marB="91425"/>
                </a:tc>
              </a:tr>
            </a:tbl>
          </a:graphicData>
        </a:graphic>
      </p:graphicFrame>
      <p:sp>
        <p:nvSpPr>
          <p:cNvPr id="275" name="Google Shape;275;p37"/>
          <p:cNvSpPr txBox="1"/>
          <p:nvPr/>
        </p:nvSpPr>
        <p:spPr>
          <a:xfrm>
            <a:off x="1696720" y="904129"/>
            <a:ext cx="7299630" cy="412651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dirty="0" smtClean="0">
                <a:solidFill>
                  <a:schemeClr val="accent3"/>
                </a:solidFill>
                <a:latin typeface="Cabin"/>
                <a:ea typeface="Cabin"/>
                <a:cs typeface="Cabin"/>
                <a:sym typeface="Cabin"/>
              </a:rPr>
              <a:t>Umbrella </a:t>
            </a:r>
            <a:r>
              <a:rPr lang="en-US" sz="1700" dirty="0">
                <a:solidFill>
                  <a:schemeClr val="accent3"/>
                </a:solidFill>
                <a:latin typeface="Cabin"/>
                <a:ea typeface="Cabin"/>
                <a:cs typeface="Cabin"/>
                <a:sym typeface="Cabin"/>
              </a:rPr>
              <a:t>term that encompasses </a:t>
            </a:r>
            <a:r>
              <a:rPr lang="en-US" sz="1700" b="1" i="1" dirty="0">
                <a:solidFill>
                  <a:schemeClr val="accent3"/>
                </a:solidFill>
                <a:latin typeface="Cabin"/>
                <a:ea typeface="Cabin"/>
                <a:cs typeface="Cabin"/>
                <a:sym typeface="Cabin"/>
              </a:rPr>
              <a:t>any</a:t>
            </a:r>
            <a:r>
              <a:rPr lang="en-US" sz="1700" dirty="0">
                <a:solidFill>
                  <a:schemeClr val="accent3"/>
                </a:solidFill>
                <a:latin typeface="Cabin"/>
                <a:ea typeface="Cabin"/>
                <a:cs typeface="Cabin"/>
                <a:sym typeface="Cabin"/>
              </a:rPr>
              <a:t> inappropriate behavior of a sexual nature or that is sex-based, including sexual abuse, sexual assault, sexual exploitation, sexual harassment, intimate partner violence, stalking, voyeurism, and any other such conduct that is non-consensual or has the purpose or effect of threatening, intimidating, denigrating, or coercing a person</a:t>
            </a:r>
            <a:r>
              <a:rPr lang="en-US" sz="1700" dirty="0" smtClean="0">
                <a:solidFill>
                  <a:schemeClr val="accent3"/>
                </a:solidFill>
                <a:latin typeface="Cabin"/>
                <a:ea typeface="Cabin"/>
                <a:cs typeface="Cabin"/>
                <a:sym typeface="Cabin"/>
              </a:rPr>
              <a:t>.</a:t>
            </a:r>
          </a:p>
          <a:p>
            <a:pPr lvl="0">
              <a:lnSpc>
                <a:spcPct val="120000"/>
              </a:lnSpc>
              <a:buClr>
                <a:schemeClr val="dk1"/>
              </a:buClr>
              <a:buSzPts val="1100"/>
            </a:pPr>
            <a:r>
              <a:rPr lang="en-US" sz="1700" dirty="0" err="1" smtClean="0">
                <a:solidFill>
                  <a:schemeClr val="accent3"/>
                </a:solidFill>
                <a:latin typeface="AKbalthom Freehand"/>
                <a:cs typeface="AKbalthom Freehand"/>
              </a:rPr>
              <a:t>ជា</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ពាក្យ</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ដែលក្តោបទៅលើរាល់ឥរិយាបថទាំងឡាយណាដែលមិន</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គួរសម</a:t>
            </a:r>
            <a:r>
              <a:rPr lang="en-US" sz="1700" dirty="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ហើយ</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ទាក</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ទង</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នឹង</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ផ្លូវ</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ភេទ</a:t>
            </a:r>
            <a:r>
              <a:rPr lang="en-US" sz="1700" dirty="0" smtClean="0">
                <a:solidFill>
                  <a:schemeClr val="accent3"/>
                </a:solidFill>
                <a:latin typeface="AKbalthom Freehand"/>
                <a:cs typeface="AKbalthom Freehand"/>
              </a:rPr>
              <a:t>​</a:t>
            </a:r>
            <a:r>
              <a:rPr lang="en-US" sz="1700" dirty="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ឬដោយសារតែរឿងភេទ</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រួមមាន</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ការរំលោភ</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បំពាន</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ផ្លូវភេទ</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ការបំពារបំពានផ្លូវភេទ</a:t>
            </a:r>
            <a:r>
              <a:rPr lang="en-US" sz="1700" dirty="0" smtClean="0">
                <a:solidFill>
                  <a:schemeClr val="accent3"/>
                </a:solidFill>
                <a:latin typeface="AKbalthom Freehand"/>
                <a:cs typeface="AKbalthom Freehand"/>
              </a:rPr>
              <a:t>​</a:t>
            </a:r>
            <a:r>
              <a:rPr lang="en-US" sz="1700" dirty="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ការកេងប្រវ័ញ្ច</a:t>
            </a:r>
            <a:r>
              <a:rPr lang="en-US" sz="1700" dirty="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ផ្លូវភេទ</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ការ</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បៀត</a:t>
            </a:r>
            <a:r>
              <a:rPr lang="en-US" sz="1700" dirty="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បៀន</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ផ្លូវភេទ</a:t>
            </a:r>
            <a:r>
              <a:rPr lang="en-US" sz="1700" dirty="0" smtClean="0">
                <a:solidFill>
                  <a:schemeClr val="accent3"/>
                </a:solidFill>
                <a:latin typeface="AKbalthom Freehand"/>
                <a:cs typeface="AKbalthom Freehand"/>
              </a:rPr>
              <a:t>​</a:t>
            </a:r>
            <a:r>
              <a:rPr lang="en-US" sz="1700" dirty="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អំពើហិង្សាលើដៃគូរួមស្នេហា</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ការ</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លួចលបមើល</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ការលួចមើលគេរួមភេទ</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និងអំពើមិនគប្បីនានាទៀតដែលមិនមានការ</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យល</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ព្រម</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ឬក្នុងគោលបំណង</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ឬចង់បង្កឲ្យមានការ</a:t>
            </a:r>
            <a:r>
              <a:rPr lang="en-US" sz="1700" dirty="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គំរាម</a:t>
            </a:r>
            <a:r>
              <a:rPr lang="en-US" sz="1700" dirty="0" smtClean="0">
                <a:solidFill>
                  <a:schemeClr val="accent3"/>
                </a:solidFill>
                <a:latin typeface="AKbalthom Freehand"/>
                <a:cs typeface="AKbalthom Freehand"/>
              </a:rPr>
              <a:t>​</a:t>
            </a:r>
            <a:r>
              <a:rPr lang="en-US" sz="1700" dirty="0" err="1" smtClean="0">
                <a:solidFill>
                  <a:schemeClr val="accent3"/>
                </a:solidFill>
                <a:latin typeface="AKbalthom Freehand"/>
                <a:cs typeface="AKbalthom Freehand"/>
              </a:rPr>
              <a:t>កំហែង</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បំភ័យ</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បន្ទាបបន្ថោក</a:t>
            </a:r>
            <a:r>
              <a:rPr lang="en-US" sz="1700" dirty="0" smtClean="0">
                <a:solidFill>
                  <a:schemeClr val="accent3"/>
                </a:solidFill>
                <a:latin typeface="AKbalthom Freehand"/>
                <a:cs typeface="AKbalthom Freehand"/>
              </a:rPr>
              <a:t> </a:t>
            </a:r>
            <a:r>
              <a:rPr lang="en-US" sz="1700" dirty="0" err="1" smtClean="0">
                <a:solidFill>
                  <a:schemeClr val="accent3"/>
                </a:solidFill>
                <a:latin typeface="AKbalthom Freehand"/>
                <a:cs typeface="AKbalthom Freehand"/>
              </a:rPr>
              <a:t>ឬចេតនាលួងលោមនរណាម្នាក</a:t>
            </a:r>
            <a:r>
              <a:rPr lang="en-US" sz="1700" dirty="0" smtClean="0">
                <a:solidFill>
                  <a:schemeClr val="accent3"/>
                </a:solidFill>
                <a:latin typeface="AKbalthom Freehand"/>
                <a:cs typeface="AKbalthom Freehand"/>
              </a:rPr>
              <a:t>់។</a:t>
            </a:r>
            <a:endParaRPr lang="en-US" sz="1700" dirty="0" smtClean="0">
              <a:solidFill>
                <a:schemeClr val="accent3"/>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1700" dirty="0">
              <a:solidFill>
                <a:schemeClr val="accent3"/>
              </a:solidFill>
              <a:latin typeface="Cabin"/>
              <a:ea typeface="Cabin"/>
              <a:cs typeface="Cabin"/>
              <a:sym typeface="Cabin"/>
            </a:endParaRPr>
          </a:p>
        </p:txBody>
      </p:sp>
    </p:spTree>
    <p:extLst>
      <p:ext uri="{BB962C8B-B14F-4D97-AF65-F5344CB8AC3E}">
        <p14:creationId xmlns:p14="http://schemas.microsoft.com/office/powerpoint/2010/main" val="2349907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6C6463"/>
                </a:solidFill>
                <a:latin typeface="Cabin"/>
                <a:ea typeface="Cabin"/>
                <a:cs typeface="Cabin"/>
                <a:sym typeface="Cabin"/>
              </a:rPr>
              <a:t>9</a:t>
            </a:fld>
            <a:endParaRPr sz="600" b="0" i="0" u="none" strike="noStrike" cap="none">
              <a:solidFill>
                <a:srgbClr val="6C6463"/>
              </a:solidFill>
              <a:latin typeface="Cabin"/>
              <a:ea typeface="Cabin"/>
              <a:cs typeface="Cabin"/>
              <a:sym typeface="Cabin"/>
            </a:endParaRPr>
          </a:p>
        </p:txBody>
      </p:sp>
      <p:graphicFrame>
        <p:nvGraphicFramePr>
          <p:cNvPr id="274" name="Google Shape;274;p37"/>
          <p:cNvGraphicFramePr/>
          <p:nvPr>
            <p:extLst>
              <p:ext uri="{D42A27DB-BD31-4B8C-83A1-F6EECF244321}">
                <p14:modId xmlns:p14="http://schemas.microsoft.com/office/powerpoint/2010/main" val="1395560124"/>
              </p:ext>
            </p:extLst>
          </p:nvPr>
        </p:nvGraphicFramePr>
        <p:xfrm>
          <a:off x="167625" y="151963"/>
          <a:ext cx="8823975" cy="4878676"/>
        </p:xfrm>
        <a:graphic>
          <a:graphicData uri="http://schemas.openxmlformats.org/drawingml/2006/table">
            <a:tbl>
              <a:tblPr>
                <a:noFill/>
                <a:tableStyleId>{85233E45-67A3-42E4-8CDB-28486D56636F}</a:tableStyleId>
              </a:tblPr>
              <a:tblGrid>
                <a:gridCol w="1417335"/>
                <a:gridCol w="7406640"/>
              </a:tblGrid>
              <a:tr h="820619">
                <a:tc>
                  <a:txBody>
                    <a:bodyPr/>
                    <a:lstStyle/>
                    <a:p>
                      <a:pPr marL="0" lvl="0" indent="0" algn="l" rtl="0">
                        <a:spcBef>
                          <a:spcPts val="0"/>
                        </a:spcBef>
                        <a:spcAft>
                          <a:spcPts val="0"/>
                        </a:spcAft>
                        <a:buNone/>
                      </a:pPr>
                      <a:r>
                        <a:rPr lang="en-US" sz="1700" b="1" dirty="0" smtClean="0">
                          <a:solidFill>
                            <a:srgbClr val="6C6463"/>
                          </a:solidFill>
                          <a:latin typeface="Cabin"/>
                          <a:ea typeface="Cabin"/>
                          <a:cs typeface="Cabin"/>
                          <a:sym typeface="Cabin"/>
                        </a:rPr>
                        <a:t>Term​ </a:t>
                      </a:r>
                      <a:r>
                        <a:rPr lang="en-US" sz="1700" dirty="0" err="1" smtClean="0">
                          <a:solidFill>
                            <a:srgbClr val="6C6463"/>
                          </a:solidFill>
                          <a:latin typeface="AKbalthom Freehand"/>
                          <a:cs typeface="AKbalthom Freehand"/>
                        </a:rPr>
                        <a:t>ពាក្យ</a:t>
                      </a:r>
                      <a:endParaRPr sz="1700" b="1"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r>
                        <a:rPr lang="en-US" sz="1700" b="1" dirty="0" smtClean="0">
                          <a:solidFill>
                            <a:srgbClr val="6C6463"/>
                          </a:solidFill>
                          <a:latin typeface="Cabin"/>
                          <a:ea typeface="Cabin"/>
                          <a:cs typeface="Cabin"/>
                          <a:sym typeface="Cabin"/>
                        </a:rPr>
                        <a:t>Definition </a:t>
                      </a:r>
                      <a:r>
                        <a:rPr lang="en-US" sz="1700" dirty="0" err="1" smtClean="0">
                          <a:solidFill>
                            <a:srgbClr val="6C6463"/>
                          </a:solidFill>
                          <a:latin typeface="AKbalthom Freehand"/>
                          <a:cs typeface="AKbalthom Freehand"/>
                        </a:rPr>
                        <a:t>និយមន័យ</a:t>
                      </a:r>
                      <a:endParaRPr sz="1700" b="1" dirty="0">
                        <a:solidFill>
                          <a:srgbClr val="6C6463"/>
                        </a:solidFill>
                        <a:latin typeface="Cabin"/>
                        <a:ea typeface="Cabin"/>
                        <a:cs typeface="Cabin"/>
                        <a:sym typeface="Cabin"/>
                      </a:endParaRPr>
                    </a:p>
                  </a:txBody>
                  <a:tcPr marL="91425" marR="91425" marT="91425" marB="91425"/>
                </a:tc>
              </a:tr>
              <a:tr h="4058057">
                <a:tc>
                  <a:txBody>
                    <a:bodyPr/>
                    <a:lstStyle/>
                    <a:p>
                      <a:pPr marL="0" lvl="0" indent="0" algn="l" rtl="0">
                        <a:spcBef>
                          <a:spcPts val="0"/>
                        </a:spcBef>
                        <a:spcAft>
                          <a:spcPts val="0"/>
                        </a:spcAft>
                        <a:buNone/>
                      </a:pPr>
                      <a:r>
                        <a:rPr lang="en-US" sz="1700" dirty="0">
                          <a:solidFill>
                            <a:srgbClr val="6C6463"/>
                          </a:solidFill>
                          <a:latin typeface="Cabin"/>
                          <a:ea typeface="Cabin"/>
                          <a:cs typeface="Cabin"/>
                          <a:sym typeface="Cabin"/>
                        </a:rPr>
                        <a:t>Sexual </a:t>
                      </a:r>
                      <a:r>
                        <a:rPr lang="en-US" sz="1700" dirty="0" smtClean="0">
                          <a:solidFill>
                            <a:srgbClr val="6C6463"/>
                          </a:solidFill>
                          <a:latin typeface="Cabin"/>
                          <a:ea typeface="Cabin"/>
                          <a:cs typeface="Cabin"/>
                          <a:sym typeface="Cabin"/>
                        </a:rPr>
                        <a:t>Harassment</a:t>
                      </a:r>
                    </a:p>
                    <a:p>
                      <a:pPr marL="0" lvl="0" indent="0" algn="l" rtl="0">
                        <a:spcBef>
                          <a:spcPts val="0"/>
                        </a:spcBef>
                        <a:spcAft>
                          <a:spcPts val="0"/>
                        </a:spcAft>
                        <a:buNone/>
                      </a:pPr>
                      <a:r>
                        <a:rPr lang="en-US" sz="1700" dirty="0" err="1" smtClean="0">
                          <a:solidFill>
                            <a:srgbClr val="6C6463"/>
                          </a:solidFill>
                          <a:latin typeface="AKbalthom Freehand"/>
                          <a:cs typeface="AKbalthom Freehand"/>
                        </a:rPr>
                        <a:t>ការ</a:t>
                      </a:r>
                      <a:r>
                        <a:rPr lang="en-US" sz="1700" dirty="0" smtClean="0">
                          <a:solidFill>
                            <a:srgbClr val="6C6463"/>
                          </a:solidFill>
                          <a:latin typeface="AKbalthom Freehand"/>
                          <a:cs typeface="AKbalthom Freehand"/>
                        </a:rPr>
                        <a:t>​</a:t>
                      </a:r>
                      <a:r>
                        <a:rPr lang="en-US" sz="1700" dirty="0" err="1" smtClean="0">
                          <a:solidFill>
                            <a:srgbClr val="6C6463"/>
                          </a:solidFill>
                          <a:latin typeface="AKbalthom Freehand"/>
                          <a:cs typeface="AKbalthom Freehand"/>
                        </a:rPr>
                        <a:t>បៀត</a:t>
                      </a:r>
                      <a:r>
                        <a:rPr lang="en-US" sz="1700" dirty="0" smtClean="0">
                          <a:solidFill>
                            <a:srgbClr val="6C6463"/>
                          </a:solidFill>
                          <a:latin typeface="AKbalthom Freehand"/>
                          <a:cs typeface="AKbalthom Freehand"/>
                        </a:rPr>
                        <a:t>​</a:t>
                      </a:r>
                      <a:r>
                        <a:rPr lang="en-US" sz="1700" dirty="0" err="1" smtClean="0">
                          <a:solidFill>
                            <a:srgbClr val="6C6463"/>
                          </a:solidFill>
                          <a:latin typeface="AKbalthom Freehand"/>
                          <a:cs typeface="AKbalthom Freehand"/>
                        </a:rPr>
                        <a:t>បៀន</a:t>
                      </a:r>
                      <a:r>
                        <a:rPr lang="en-US" sz="1700" dirty="0" smtClean="0">
                          <a:solidFill>
                            <a:srgbClr val="6C6463"/>
                          </a:solidFill>
                          <a:latin typeface="AKbalthom Freehand"/>
                          <a:cs typeface="AKbalthom Freehand"/>
                        </a:rPr>
                        <a:t>​</a:t>
                      </a:r>
                      <a:r>
                        <a:rPr lang="en-US" sz="1700" dirty="0" err="1" smtClean="0">
                          <a:solidFill>
                            <a:srgbClr val="6C6463"/>
                          </a:solidFill>
                          <a:latin typeface="AKbalthom Freehand"/>
                          <a:cs typeface="AKbalthom Freehand"/>
                        </a:rPr>
                        <a:t>ផ្លូវភេទ</a:t>
                      </a:r>
                      <a:endParaRPr sz="1700" dirty="0">
                        <a:solidFill>
                          <a:srgbClr val="6C6463"/>
                        </a:solidFill>
                        <a:latin typeface="Cabin"/>
                        <a:ea typeface="Cabin"/>
                        <a:cs typeface="Cabin"/>
                        <a:sym typeface="Cabin"/>
                      </a:endParaRPr>
                    </a:p>
                  </a:txBody>
                  <a:tcPr marL="91425" marR="91425" marT="91425" marB="91425"/>
                </a:tc>
                <a:tc>
                  <a:txBody>
                    <a:bodyPr/>
                    <a:lstStyle/>
                    <a:p>
                      <a:pPr marL="0" lvl="0" indent="0" algn="l" rtl="0">
                        <a:spcBef>
                          <a:spcPts val="0"/>
                        </a:spcBef>
                        <a:spcAft>
                          <a:spcPts val="0"/>
                        </a:spcAft>
                        <a:buNone/>
                      </a:pPr>
                      <a:endParaRPr sz="1700" dirty="0">
                        <a:solidFill>
                          <a:srgbClr val="6C6463"/>
                        </a:solidFill>
                        <a:latin typeface="Cabin"/>
                        <a:ea typeface="Cabin"/>
                        <a:cs typeface="Cabin"/>
                        <a:sym typeface="Cabin"/>
                      </a:endParaRPr>
                    </a:p>
                  </a:txBody>
                  <a:tcPr marL="91425" marR="91425" marT="91425" marB="91425"/>
                </a:tc>
              </a:tr>
            </a:tbl>
          </a:graphicData>
        </a:graphic>
      </p:graphicFrame>
      <p:sp>
        <p:nvSpPr>
          <p:cNvPr id="276" name="Google Shape;276;p37"/>
          <p:cNvSpPr txBox="1"/>
          <p:nvPr/>
        </p:nvSpPr>
        <p:spPr>
          <a:xfrm>
            <a:off x="1584960" y="970021"/>
            <a:ext cx="7406640" cy="40606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smtClean="0">
                <a:solidFill>
                  <a:schemeClr val="accent3"/>
                </a:solidFill>
                <a:latin typeface="Cabin"/>
                <a:ea typeface="Cabin"/>
                <a:cs typeface="Cabin"/>
                <a:sym typeface="Cabin"/>
              </a:rPr>
              <a:t>Misconduct </a:t>
            </a:r>
            <a:r>
              <a:rPr lang="en-US" sz="1600" dirty="0">
                <a:solidFill>
                  <a:schemeClr val="accent3"/>
                </a:solidFill>
                <a:latin typeface="Cabin"/>
                <a:ea typeface="Cabin"/>
                <a:cs typeface="Cabin"/>
                <a:sym typeface="Cabin"/>
              </a:rPr>
              <a:t>of a sexual nature or about a person’s sex that is so frequent or severe as to create a hostile or offensive work environment or that results in an adverse employment decision, such as the victim being fired or demoted. It can include verbal or physical harassment of a sexual nature, as well as offensive remarks related to a person’s sex</a:t>
            </a:r>
            <a:r>
              <a:rPr lang="en-US" sz="1600" dirty="0" smtClean="0">
                <a:solidFill>
                  <a:schemeClr val="accent3"/>
                </a:solidFill>
                <a:latin typeface="Cabin"/>
                <a:ea typeface="Cabin"/>
                <a:cs typeface="Cabin"/>
                <a:sym typeface="Cabin"/>
              </a:rPr>
              <a:t>.</a:t>
            </a:r>
          </a:p>
          <a:p>
            <a:pPr lvl="0">
              <a:lnSpc>
                <a:spcPct val="130000"/>
              </a:lnSpc>
            </a:pPr>
            <a:r>
              <a:rPr lang="en-US" dirty="0" err="1" smtClean="0">
                <a:solidFill>
                  <a:srgbClr val="6C6463"/>
                </a:solidFill>
                <a:latin typeface="AKbalthom Freehand"/>
                <a:cs typeface="AKbalthom Freehand"/>
              </a:rPr>
              <a:t>ជាអំពើមិនគប្បីទាក់ទងនឹងផ្លូវភេទ</a:t>
            </a:r>
            <a:r>
              <a:rPr lang="en-US" dirty="0" smtClean="0">
                <a:solidFill>
                  <a:srgbClr val="6C6463"/>
                </a:solidFill>
                <a:latin typeface="AKbalthom Freehand"/>
                <a:cs typeface="AKbalthom Freehand"/>
              </a:rPr>
              <a:t>​</a:t>
            </a:r>
            <a:r>
              <a:rPr lang="en-US" dirty="0">
                <a:solidFill>
                  <a:srgbClr val="6C6463"/>
                </a:solidFill>
                <a:latin typeface="AKbalthom Freehand"/>
                <a:cs typeface="AKbalthom Freehand"/>
              </a:rPr>
              <a:t> </a:t>
            </a:r>
            <a:r>
              <a:rPr lang="en-US" dirty="0" err="1" smtClean="0">
                <a:solidFill>
                  <a:srgbClr val="6C6463"/>
                </a:solidFill>
                <a:latin typeface="AKbalthom Freehand"/>
                <a:cs typeface="AKbalthom Freehand"/>
              </a:rPr>
              <a:t>ឬអំពីភេទរបស់ជនណាមួយដែលកើតឡើងជាញឹក</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ញាប</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ឬក្នុងកម្រិតធ្ងន់ធ្ងរ</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ដែលនេះអាច</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បង្កឲ្យមាន</a:t>
            </a:r>
            <a:r>
              <a:rPr lang="en-US" dirty="0">
                <a:solidFill>
                  <a:srgbClr val="6C6463"/>
                </a:solidFill>
                <a:latin typeface="AKbalthom Freehand"/>
                <a:cs typeface="AKbalthom Freehand"/>
              </a:rPr>
              <a:t>​​</a:t>
            </a:r>
            <a:r>
              <a:rPr lang="en-US" dirty="0" err="1" smtClean="0">
                <a:solidFill>
                  <a:srgbClr val="6C6463"/>
                </a:solidFill>
                <a:latin typeface="AKbalthom Freehand"/>
                <a:cs typeface="AKbalthom Freehand"/>
              </a:rPr>
              <a:t>បរិយាកាស</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មិនល្អនៅក្នុងការិយាល័យ</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ឬធ្វើឲ្យ</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ប៉ះពាល់ផ្លូវចិត្ត</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បុគ្គលិក</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ដែល</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បណ្តាល</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ឲ្យ</a:t>
            </a:r>
            <a:r>
              <a:rPr lang="en-US" dirty="0">
                <a:solidFill>
                  <a:srgbClr val="6C6463"/>
                </a:solidFill>
                <a:latin typeface="AKbalthom Freehand"/>
                <a:cs typeface="AKbalthom Freehand"/>
              </a:rPr>
              <a:t>​</a:t>
            </a:r>
            <a:r>
              <a:rPr lang="en-US" dirty="0" err="1" smtClean="0">
                <a:solidFill>
                  <a:srgbClr val="6C6463"/>
                </a:solidFill>
                <a:latin typeface="AKbalthom Freehand"/>
                <a:cs typeface="AKbalthom Freehand"/>
              </a:rPr>
              <a:t>ប៉ះពាល់ដល់លទ្ធផលការ</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ងារ</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របស់គេ</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ដូចជា</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ជនរងគ្រោះត្រូៈ</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បញ្ឈប</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ពីការងារ</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ឬត្រូវបានទម្លាក់ពីតំណែង</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អំពើ</a:t>
            </a:r>
            <a:r>
              <a:rPr lang="en-US" dirty="0">
                <a:solidFill>
                  <a:srgbClr val="6C6463"/>
                </a:solidFill>
                <a:latin typeface="AKbalthom Freehand"/>
                <a:cs typeface="AKbalthom Freehand"/>
              </a:rPr>
              <a:t>​</a:t>
            </a:r>
            <a:r>
              <a:rPr lang="en-US" dirty="0" err="1" smtClean="0">
                <a:solidFill>
                  <a:srgbClr val="6C6463"/>
                </a:solidFill>
                <a:latin typeface="AKbalthom Freehand"/>
                <a:cs typeface="AKbalthom Freehand"/>
              </a:rPr>
              <a:t>បៀត</a:t>
            </a:r>
            <a:r>
              <a:rPr lang="en-US" dirty="0">
                <a:solidFill>
                  <a:srgbClr val="6C6463"/>
                </a:solidFill>
                <a:latin typeface="AKbalthom Freehand"/>
                <a:cs typeface="AKbalthom Freehand"/>
              </a:rPr>
              <a:t>​</a:t>
            </a:r>
            <a:r>
              <a:rPr lang="en-US" dirty="0" err="1" smtClean="0">
                <a:solidFill>
                  <a:srgbClr val="6C6463"/>
                </a:solidFill>
                <a:latin typeface="AKbalthom Freehand"/>
                <a:cs typeface="AKbalthom Freehand"/>
              </a:rPr>
              <a:t>បៀនទាំងអស់អាច</a:t>
            </a:r>
            <a:r>
              <a:rPr lang="en-US" dirty="0">
                <a:solidFill>
                  <a:srgbClr val="6C6463"/>
                </a:solidFill>
                <a:latin typeface="AKbalthom Freehand"/>
                <a:cs typeface="AKbalthom Freehand"/>
              </a:rPr>
              <a:t>​</a:t>
            </a:r>
            <a:r>
              <a:rPr lang="en-US" dirty="0" err="1" smtClean="0">
                <a:solidFill>
                  <a:srgbClr val="6C6463"/>
                </a:solidFill>
                <a:latin typeface="AKbalthom Freehand"/>
                <a:cs typeface="AKbalthom Freehand"/>
              </a:rPr>
              <a:t>កើត</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មានតាមរយ</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ពាក្យសម្តី</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ឬកាយវិការ</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ដែលទាក់ទងនឹងផ្លូវភេទ</a:t>
            </a:r>
            <a:r>
              <a:rPr lang="en-US" dirty="0" smtClean="0">
                <a:solidFill>
                  <a:srgbClr val="6C6463"/>
                </a:solidFill>
                <a:latin typeface="AKbalthom Freehand"/>
                <a:cs typeface="AKbalthom Freehand"/>
              </a:rPr>
              <a:t> </a:t>
            </a:r>
            <a:r>
              <a:rPr lang="en-US" dirty="0" err="1" smtClean="0">
                <a:solidFill>
                  <a:srgbClr val="6C6463"/>
                </a:solidFill>
                <a:latin typeface="AKbalthom Freehand"/>
                <a:cs typeface="AKbalthom Freehand"/>
              </a:rPr>
              <a:t>ឬ</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ពាក្យ</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ពេចន</a:t>
            </a:r>
            <a:r>
              <a:rPr lang="en-US" dirty="0" smtClean="0">
                <a:solidFill>
                  <a:srgbClr val="6C6463"/>
                </a:solidFill>
                <a:latin typeface="AKbalthom Freehand"/>
                <a:cs typeface="AKbalthom Freehand"/>
              </a:rPr>
              <a:t>៍​</a:t>
            </a:r>
            <a:r>
              <a:rPr lang="en-US" dirty="0" err="1" smtClean="0">
                <a:solidFill>
                  <a:srgbClr val="6C6463"/>
                </a:solidFill>
                <a:latin typeface="AKbalthom Freehand"/>
                <a:cs typeface="AKbalthom Freehand"/>
              </a:rPr>
              <a:t>មិនគប្បីអំពីភេទរបស់នរណាម្នាក</a:t>
            </a:r>
            <a:r>
              <a:rPr lang="en-US" dirty="0" smtClean="0">
                <a:solidFill>
                  <a:srgbClr val="6C6463"/>
                </a:solidFill>
                <a:latin typeface="AKbalthom Freehand"/>
                <a:cs typeface="AKbalthom Freehand"/>
              </a:rPr>
              <a:t>់។</a:t>
            </a:r>
            <a:endParaRPr dirty="0">
              <a:latin typeface="Cabin"/>
              <a:ea typeface="Cabin"/>
              <a:cs typeface="Cabin"/>
              <a:sym typeface="Cabin"/>
            </a:endParaRPr>
          </a:p>
        </p:txBody>
      </p:sp>
    </p:spTree>
    <p:extLst>
      <p:ext uri="{BB962C8B-B14F-4D97-AF65-F5344CB8AC3E}">
        <p14:creationId xmlns:p14="http://schemas.microsoft.com/office/powerpoint/2010/main" val="2287718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2280</Words>
  <Application>Microsoft Macintosh PowerPoint</Application>
  <PresentationFormat>Custom</PresentationFormat>
  <Paragraphs>175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16.9-Template_12.7.2016</vt:lpstr>
      <vt:lpstr>Action Alliance for Preventing Sexual Misconduct (AAPSM) Training for Implementing Partner Staff</vt:lpstr>
      <vt:lpstr>វគ្គ​បណ្តុះ​បណ្តាល​​​ ស្តី​ពី​​  ចលនារួបរួមដើម្បីទប់ស្កាត់អំពើមិនគប្បីខាងផ្លូវភេទ​ ឬ​​ AAPSM​ ដល់បុគ្គលិក​អង្គការដៃគូរបស់ USAID</vt:lpstr>
      <vt:lpstr>Background​ សាវតា</vt:lpstr>
      <vt:lpstr>Background​ សាវតា</vt:lpstr>
      <vt:lpstr>Zero Tolerance មិនមានការអត់អោនជាដាច់ខាត</vt:lpstr>
      <vt:lpstr>Zero Tolerance មិនមានការអត់អោនជាដាច់ខាត</vt:lpstr>
      <vt:lpstr>Exercise: Terminology លំហាត់៖​ វាក្យស័ព្ទ</vt:lpstr>
      <vt:lpstr>PowerPoint Presentation</vt:lpstr>
      <vt:lpstr>PowerPoint Presentation</vt:lpstr>
      <vt:lpstr>PowerPoint Presentation</vt:lpstr>
      <vt:lpstr>PowerPoint Presentation</vt:lpstr>
      <vt:lpstr>Preventing Sexual Exploitation and Abuse (1) ទប់ស្កាត់ការកេងប្រវ័ញ្ច និងការរំលោភបំពានផ្លូវភេទ (1) </vt:lpstr>
      <vt:lpstr>Preventing Sexual Exploitation and Abuse (2) ទប់ស្កាត់ការកេងប្រវ័ញ្ច និងការរំលោភបំពានផ្លូវភេទ (2)</vt:lpstr>
      <vt:lpstr>Preventing Sexual Exploitation and Abuse (3) ទប់ស្កាត់ការកេងប្រវ័ញ្ច និងការរំលោភបំពានផ្លូវភេទ (3)</vt:lpstr>
      <vt:lpstr>Partner Codes of Conduct  ច្បាប់អនុវត្តសម្រាប់ដៃគូ</vt:lpstr>
      <vt:lpstr>Partner Codes of Conduct  ច្បាប់អនុវត្តសម្រាប់ដៃគូ</vt:lpstr>
      <vt:lpstr>Reporting Requirements តម្រូវការក្នុងការរាយការណ៍</vt:lpstr>
      <vt:lpstr>PowerPoint Presentation</vt:lpstr>
      <vt:lpstr>Resources ឯកសារពាក់ព័ន្ធនានា</vt:lpstr>
      <vt:lpstr>Resources ឯកសារពាក់ព័ន្ធនានា</vt:lpstr>
      <vt:lpstr>Questions &amp; Discussion សំណួរ​ និងការពិភាក្សា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Alliance for Preventing Sexual Misconduct (AAPSM) Training for Implementing Partner Staff</dc:title>
  <cp:lastModifiedBy>Public User</cp:lastModifiedBy>
  <cp:revision>32</cp:revision>
  <dcterms:modified xsi:type="dcterms:W3CDTF">2019-06-28T09:06:36Z</dcterms:modified>
</cp:coreProperties>
</file>